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3" r:id="rId5"/>
    <p:sldId id="260" r:id="rId6"/>
    <p:sldId id="267" r:id="rId7"/>
    <p:sldId id="265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77" r:id="rId26"/>
    <p:sldId id="278" r:id="rId27"/>
    <p:sldId id="279" r:id="rId28"/>
    <p:sldId id="280" r:id="rId29"/>
    <p:sldId id="282" r:id="rId30"/>
    <p:sldId id="283" r:id="rId31"/>
    <p:sldId id="288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0D698A-B488-45AD-8445-7BC084B9B60B}" type="datetimeFigureOut">
              <a:rPr lang="pt-BR" smtClean="0"/>
              <a:t>26/04/2012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DF4BF4-4A92-41FC-B8A1-BE27177D49DB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viz.org/" TargetMode="External"/><Relationship Id="rId2" Type="http://schemas.openxmlformats.org/officeDocument/2006/relationships/hyperlink" Target="http://en.literateprograms.org/Suffix_tree_(Java)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0168097/how-and-when-to-create-a-suffix-link-in-suffix-tree" TargetMode="External"/><Relationship Id="rId2" Type="http://schemas.openxmlformats.org/officeDocument/2006/relationships/hyperlink" Target="http://homepage.usask.ca/~ctl271/857/suffix_tree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8492" y="1196752"/>
            <a:ext cx="6858000" cy="990600"/>
          </a:xfrm>
        </p:spPr>
        <p:txBody>
          <a:bodyPr>
            <a:noAutofit/>
          </a:bodyPr>
          <a:lstStyle/>
          <a:p>
            <a:r>
              <a:rPr lang="pt-BR" sz="4800" dirty="0" smtClean="0"/>
              <a:t>Construção de Árvores de Sufixos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3789040"/>
            <a:ext cx="7416824" cy="1066800"/>
          </a:xfrm>
        </p:spPr>
        <p:txBody>
          <a:bodyPr>
            <a:no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“On-line </a:t>
            </a:r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construction</a:t>
            </a: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suffix</a:t>
            </a: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trees</a:t>
            </a: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”, </a:t>
            </a:r>
          </a:p>
          <a:p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Esko</a:t>
            </a: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BR" sz="2400" dirty="0" err="1" smtClean="0">
                <a:solidFill>
                  <a:schemeClr val="accent5">
                    <a:lumMod val="50000"/>
                  </a:schemeClr>
                </a:solidFill>
              </a:rPr>
              <a:t>Ukkonen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89856" y="5013176"/>
            <a:ext cx="7702624" cy="922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Francisco do Nascimento</a:t>
            </a:r>
          </a:p>
          <a:p>
            <a:r>
              <a:rPr lang="pt-BR" dirty="0" err="1" smtClean="0">
                <a:solidFill>
                  <a:schemeClr val="tx2">
                    <a:lumMod val="50000"/>
                  </a:schemeClr>
                </a:solidFill>
              </a:rPr>
              <a:t>Introd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. A Biologia Computacional – Kátia Guimarães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Notações - </a:t>
            </a:r>
            <a:r>
              <a:rPr lang="pt-BR" dirty="0" err="1" smtClean="0"/>
              <a:t>STrie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𝑇</m:t>
                        </m:r>
                        <m:r>
                          <a:rPr lang="pt-BR" sz="2800" b="0" i="1" smtClean="0">
                            <a:latin typeface="Cambria Math"/>
                          </a:rPr>
                          <m:t>= </m:t>
                        </m:r>
                        <m:r>
                          <a:rPr lang="pt-BR" sz="28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…</m:t>
                        </m:r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: </m:t>
                    </m:r>
                    <m:r>
                      <a:rPr lang="pt-BR" sz="2800" b="0" i="1" smtClean="0">
                        <a:latin typeface="Cambria Math"/>
                      </a:rPr>
                      <m:t>𝑆𝑡𝑟𝑖𝑛𝑔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𝑠𝑜𝑏𝑟𝑒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𝑢𝑚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𝑎𝑙𝑓𝑎𝑏𝑒𝑡𝑜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pt-BR" sz="28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endParaRPr lang="pt-BR" sz="28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…</m:t>
                        </m:r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, </m:t>
                    </m:r>
                    <m:r>
                      <a:rPr lang="pt-BR" sz="2800" b="0" i="1" smtClean="0">
                        <a:latin typeface="Cambria Math"/>
                      </a:rPr>
                      <m:t>𝑜𝑛𝑑𝑒</m:t>
                    </m:r>
                    <m:r>
                      <a:rPr lang="pt-BR" sz="2800" b="0" i="1" smtClean="0">
                        <a:latin typeface="Cambria Math"/>
                      </a:rPr>
                      <m:t> 1≤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+1 : </m:t>
                    </m:r>
                  </m:oMath>
                </a14:m>
                <a:r>
                  <a:rPr lang="pt-BR" sz="2800" dirty="0" smtClean="0"/>
                  <a:t>Sufixos de 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  <m:r>
                          <a:rPr lang="pt-BR" sz="28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pt-BR" sz="2800" i="1">
                        <a:latin typeface="Cambria Math"/>
                      </a:rPr>
                      <m:t>=</m:t>
                    </m:r>
                    <m:r>
                      <a:rPr lang="pt-BR" sz="2800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 :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𝑠𝑢𝑓𝑖𝑥𝑜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𝑣𝑎𝑧𝑖𝑜</m:t>
                    </m:r>
                  </m:oMath>
                </a14:m>
                <a:endParaRPr lang="pt-BR" sz="28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/>
                      </a:rPr>
                      <m:t>𝑆𝑇𝑟𝑖𝑒</m:t>
                    </m:r>
                    <m:r>
                      <a:rPr lang="pt-BR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𝑇</m:t>
                        </m:r>
                        <m:r>
                          <a:rPr lang="pt-BR" sz="2800" b="0" i="1" smtClean="0">
                            <a:latin typeface="Cambria Math"/>
                          </a:rPr>
                          <m:t>)=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t-BR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t-BR" sz="2800" b="0" i="1" smtClean="0">
                                <a:latin typeface="Cambria Math"/>
                              </a:rPr>
                              <m:t>𝑄</m:t>
                            </m:r>
                            <m:r>
                              <a:rPr lang="pt-BR" sz="2800" b="0" i="1" smtClean="0">
                                <a:latin typeface="Cambria Math"/>
                              </a:rPr>
                              <m:t> ∪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pt-BR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sz="2800" b="0" i="1" smtClean="0">
                                    <a:latin typeface="Cambria Math"/>
                                    <a:ea typeface="Cambria Math"/>
                                  </a:rPr>
                                  <m:t>⊥</m:t>
                                </m:r>
                              </m:e>
                            </m:d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𝑟𝑜𝑜𝑡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𝐹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𝑔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𝑓</m:t>
                            </m:r>
                          </m:e>
                        </m:d>
                      </m:e>
                      <m:sub/>
                    </m:sSub>
                    <m:r>
                      <a:rPr lang="pt-BR" sz="2800" b="0" i="1" smtClean="0">
                        <a:latin typeface="Cambria Math"/>
                      </a:rPr>
                      <m:t>: </m:t>
                    </m:r>
                    <m:r>
                      <a:rPr lang="pt-BR" sz="2800" b="0" i="1" smtClean="0">
                        <a:latin typeface="Cambria Math"/>
                      </a:rPr>
                      <m:t>𝑆𝑢𝑓𝑓𝑖𝑥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𝑇𝑟𝑖𝑒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</m:oMath>
                </a14:m>
                <a:endParaRPr lang="pt-BR" sz="2800" b="0" dirty="0" smtClean="0"/>
              </a:p>
              <a:p>
                <a:pPr lvl="1"/>
                <a:r>
                  <a:rPr lang="pt-BR" sz="2500" b="0" dirty="0" smtClean="0"/>
                  <a:t>Onde Q = Conjunto de estados de </a:t>
                </a:r>
                <a:r>
                  <a:rPr lang="pt-BR" sz="2500" b="0" dirty="0" err="1" smtClean="0"/>
                  <a:t>STrie</a:t>
                </a:r>
                <a:r>
                  <a:rPr lang="pt-BR" sz="2500" b="0" dirty="0" smtClean="0"/>
                  <a:t> correspondente </a:t>
                </a:r>
                <a:r>
                  <a:rPr lang="pt-BR" sz="2500" dirty="0" err="1"/>
                  <a:t>injetivamente</a:t>
                </a:r>
                <a:r>
                  <a:rPr lang="pt-BR" sz="2500" dirty="0"/>
                  <a:t> </a:t>
                </a:r>
                <a:r>
                  <a:rPr lang="pt-BR" sz="2500" b="0" dirty="0" smtClean="0"/>
                  <a:t>às </a:t>
                </a:r>
                <a:r>
                  <a:rPr lang="pt-BR" sz="2500" b="0" dirty="0" err="1" smtClean="0"/>
                  <a:t>substrings</a:t>
                </a:r>
                <a:r>
                  <a:rPr lang="pt-BR" sz="2500" b="0" dirty="0" smtClean="0"/>
                  <a:t> de 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sz="2400" i="1">
                        <a:latin typeface="Cambria Math"/>
                        <a:ea typeface="Cambria Math"/>
                      </a:rPr>
                      <m:t>⊥</m:t>
                    </m:r>
                  </m:oMath>
                </a14:m>
                <a:r>
                  <a:rPr lang="pt-BR" sz="2500" b="0" dirty="0" smtClean="0"/>
                  <a:t> : estado auxiliar</a:t>
                </a:r>
              </a:p>
              <a:p>
                <a:pPr lvl="1"/>
                <a:r>
                  <a:rPr lang="pt-BR" sz="2500" dirty="0" smtClean="0"/>
                  <a:t>F : conjunto de estados finais</a:t>
                </a:r>
              </a:p>
              <a:p>
                <a:pPr lvl="1"/>
                <a:r>
                  <a:rPr lang="pt-BR" sz="2500" b="0" dirty="0" smtClean="0"/>
                  <a:t>g : Função de transição </a:t>
                </a:r>
              </a:p>
              <a:p>
                <a:pPr lvl="1"/>
                <a:r>
                  <a:rPr lang="pt-BR" sz="2500" dirty="0" smtClean="0"/>
                  <a:t>f : função sufixo</a:t>
                </a:r>
                <a:endParaRPr lang="pt-BR" sz="2500" b="0" dirty="0" smtClean="0"/>
              </a:p>
              <a:p>
                <a:endParaRPr lang="pt-BR" sz="28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2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Notações - </a:t>
            </a:r>
            <a:r>
              <a:rPr lang="pt-BR" dirty="0" err="1" smtClean="0"/>
              <a:t>STree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𝑇</m:t>
                        </m:r>
                        <m:r>
                          <a:rPr lang="pt-BR" sz="2800" b="0" i="1" smtClean="0">
                            <a:latin typeface="Cambria Math"/>
                          </a:rPr>
                          <m:t>= </m:t>
                        </m:r>
                        <m:r>
                          <a:rPr lang="pt-BR" sz="28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…</m:t>
                        </m:r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: </m:t>
                    </m:r>
                    <m:r>
                      <a:rPr lang="pt-BR" sz="2800" b="0" i="1" smtClean="0">
                        <a:latin typeface="Cambria Math"/>
                      </a:rPr>
                      <m:t>𝑆𝑡𝑟𝑖𝑛𝑔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𝑠𝑜𝑏𝑟𝑒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𝑢𝑚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𝑎𝑙𝑓𝑎𝑏𝑒𝑡𝑜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800" b="0" i="1" smtClean="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endParaRPr lang="pt-BR" sz="28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…</m:t>
                        </m:r>
                        <m:r>
                          <a:rPr lang="pt-BR" sz="28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800" b="0" i="1" smtClean="0">
                        <a:latin typeface="Cambria Math"/>
                      </a:rPr>
                      <m:t>, </m:t>
                    </m:r>
                    <m:r>
                      <a:rPr lang="pt-BR" sz="2800" b="0" i="1" smtClean="0">
                        <a:latin typeface="Cambria Math"/>
                      </a:rPr>
                      <m:t>𝑜𝑛𝑑𝑒</m:t>
                    </m:r>
                    <m:r>
                      <a:rPr lang="pt-BR" sz="2800" b="0" i="1" smtClean="0">
                        <a:latin typeface="Cambria Math"/>
                      </a:rPr>
                      <m:t> 1≤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+1 : </m:t>
                    </m:r>
                  </m:oMath>
                </a14:m>
                <a:r>
                  <a:rPr lang="pt-BR" sz="2800" dirty="0" smtClean="0"/>
                  <a:t>Sufixos de 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</a:rPr>
                          <m:t>𝑛</m:t>
                        </m:r>
                        <m:r>
                          <a:rPr lang="pt-BR" sz="28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pt-BR" sz="2800" i="1">
                        <a:latin typeface="Cambria Math"/>
                      </a:rPr>
                      <m:t>=</m:t>
                    </m:r>
                    <m:r>
                      <a:rPr lang="pt-BR" sz="2800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 :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𝑠𝑢𝑓𝑖𝑥𝑜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  <a:ea typeface="Cambria Math"/>
                      </a:rPr>
                      <m:t>𝑣𝑎𝑧𝑖𝑜</m:t>
                    </m:r>
                  </m:oMath>
                </a14:m>
                <a:endParaRPr lang="pt-BR" sz="28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/>
                      </a:rPr>
                      <m:t>𝑆𝑇𝑟𝑒𝑒</m:t>
                    </m:r>
                    <m:r>
                      <a:rPr lang="pt-BR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pt-B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</a:rPr>
                          <m:t>𝑇</m:t>
                        </m:r>
                        <m:r>
                          <a:rPr lang="pt-BR" sz="2800" b="0" i="1" smtClean="0">
                            <a:latin typeface="Cambria Math"/>
                          </a:rPr>
                          <m:t>)=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t-BR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t-BR" sz="2800" b="0" i="1" smtClean="0">
                                <a:latin typeface="Cambria Math"/>
                              </a:rPr>
                              <m:t>𝑄</m:t>
                            </m:r>
                            <m:r>
                              <a:rPr lang="pt-BR" sz="2800" b="0" i="1" smtClean="0">
                                <a:latin typeface="Cambria Math"/>
                              </a:rPr>
                              <m:t>´ ∪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pt-BR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sz="2800" b="0" i="1" smtClean="0">
                                    <a:latin typeface="Cambria Math"/>
                                    <a:ea typeface="Cambria Math"/>
                                  </a:rPr>
                                  <m:t>⊥</m:t>
                                </m:r>
                              </m:e>
                            </m:d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𝑟𝑜𝑜𝑡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, 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𝑔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´, 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𝑓</m:t>
                            </m:r>
                            <m:r>
                              <a:rPr lang="pt-BR" sz="2800" b="0" i="1" smtClean="0">
                                <a:latin typeface="Cambria Math"/>
                                <a:ea typeface="Cambria Math"/>
                              </a:rPr>
                              <m:t>´</m:t>
                            </m:r>
                          </m:e>
                        </m:d>
                      </m:e>
                      <m:sub/>
                    </m:sSub>
                    <m:r>
                      <a:rPr lang="pt-BR" sz="2800" b="0" i="1" smtClean="0">
                        <a:latin typeface="Cambria Math"/>
                      </a:rPr>
                      <m:t>: </m:t>
                    </m:r>
                    <m:r>
                      <a:rPr lang="pt-BR" sz="2800" b="0" i="1" smtClean="0">
                        <a:latin typeface="Cambria Math"/>
                      </a:rPr>
                      <m:t>𝑆𝑢𝑓𝑓𝑖𝑥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  <m:r>
                      <a:rPr lang="pt-BR" sz="2800" b="0" i="1" smtClean="0">
                        <a:latin typeface="Cambria Math"/>
                      </a:rPr>
                      <m:t>𝑇𝑟𝑒𝑒</m:t>
                    </m:r>
                    <m:r>
                      <a:rPr lang="pt-BR" sz="2800" b="0" i="1" smtClean="0">
                        <a:latin typeface="Cambria Math"/>
                      </a:rPr>
                      <m:t> </m:t>
                    </m:r>
                  </m:oMath>
                </a14:m>
                <a:endParaRPr lang="pt-BR" sz="2800" b="0" dirty="0" smtClean="0"/>
              </a:p>
              <a:p>
                <a:pPr lvl="1"/>
                <a:r>
                  <a:rPr lang="pt-BR" sz="2500" b="0" dirty="0" smtClean="0"/>
                  <a:t>Onde Q´ = Estados explícitos de Q, definido por um </a:t>
                </a:r>
                <a:r>
                  <a:rPr lang="pt-BR" sz="2500" b="0" dirty="0" err="1" smtClean="0"/>
                  <a:t>sub-conjunto</a:t>
                </a:r>
                <a:r>
                  <a:rPr lang="pt-BR" sz="2500" b="0" dirty="0" smtClean="0"/>
                  <a:t> de estados de </a:t>
                </a:r>
                <a:r>
                  <a:rPr lang="pt-BR" sz="2500" b="0" dirty="0" err="1" smtClean="0"/>
                  <a:t>STrie</a:t>
                </a:r>
                <a:r>
                  <a:rPr lang="pt-BR" sz="2500" b="0" dirty="0" smtClean="0"/>
                  <a:t> contido de:</a:t>
                </a:r>
              </a:p>
              <a:p>
                <a:pPr marL="1051560" lvl="2" indent="-457200">
                  <a:buFont typeface="+mj-lt"/>
                  <a:buAutoNum type="arabicPeriod"/>
                </a:pPr>
                <a:r>
                  <a:rPr lang="pt-BR" sz="2200" dirty="0" err="1" smtClean="0"/>
                  <a:t>All</a:t>
                </a:r>
                <a:r>
                  <a:rPr lang="pt-BR" sz="2200" dirty="0" smtClean="0"/>
                  <a:t> </a:t>
                </a:r>
                <a:r>
                  <a:rPr lang="pt-BR" sz="2200" b="0" dirty="0" err="1" smtClean="0"/>
                  <a:t>branching</a:t>
                </a:r>
                <a:r>
                  <a:rPr lang="pt-BR" sz="2200" b="0" dirty="0" smtClean="0"/>
                  <a:t> </a:t>
                </a:r>
                <a:r>
                  <a:rPr lang="pt-BR" sz="2200" b="0" dirty="0" err="1" smtClean="0"/>
                  <a:t>states</a:t>
                </a:r>
                <a:r>
                  <a:rPr lang="pt-BR" sz="2200" b="0" dirty="0" smtClean="0"/>
                  <a:t> – mínimo de duas transições</a:t>
                </a:r>
              </a:p>
              <a:p>
                <a:pPr marL="1051560" lvl="2" indent="-457200">
                  <a:buFont typeface="+mj-lt"/>
                  <a:buAutoNum type="arabicPeriod"/>
                </a:pPr>
                <a:r>
                  <a:rPr lang="pt-BR" sz="2200" dirty="0" err="1" smtClean="0"/>
                  <a:t>All</a:t>
                </a:r>
                <a:r>
                  <a:rPr lang="pt-BR" sz="2200" dirty="0" smtClean="0"/>
                  <a:t> </a:t>
                </a:r>
                <a:r>
                  <a:rPr lang="pt-BR" sz="2200" dirty="0" err="1" smtClean="0"/>
                  <a:t>leaves</a:t>
                </a:r>
                <a:r>
                  <a:rPr lang="pt-BR" sz="2200" dirty="0" smtClean="0"/>
                  <a:t> </a:t>
                </a:r>
                <a:r>
                  <a:rPr lang="pt-BR" sz="2200" dirty="0" err="1" smtClean="0"/>
                  <a:t>states</a:t>
                </a:r>
                <a:r>
                  <a:rPr lang="pt-BR" sz="2200" dirty="0" smtClean="0"/>
                  <a:t> – Sem transições</a:t>
                </a:r>
                <a:endParaRPr lang="pt-BR" sz="2200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pt-BR" sz="2400" i="1">
                        <a:latin typeface="Cambria Math"/>
                        <a:ea typeface="Cambria Math"/>
                      </a:rPr>
                      <m:t>⊥</m:t>
                    </m:r>
                  </m:oMath>
                </a14:m>
                <a:r>
                  <a:rPr lang="pt-BR" sz="2500" b="0" dirty="0" smtClean="0"/>
                  <a:t> : estado auxiliar</a:t>
                </a:r>
              </a:p>
              <a:p>
                <a:pPr lvl="1"/>
                <a:r>
                  <a:rPr lang="pt-BR" sz="2500" dirty="0"/>
                  <a:t>g´(s, w) = </a:t>
                </a:r>
                <a:r>
                  <a:rPr lang="pt-BR" sz="2500" dirty="0" smtClean="0"/>
                  <a:t>r .:. Função de transição do estado </a:t>
                </a:r>
                <a:r>
                  <a:rPr lang="pt-BR" sz="2500" b="1" dirty="0" smtClean="0"/>
                  <a:t>s</a:t>
                </a:r>
                <a:r>
                  <a:rPr lang="pt-BR" sz="2500" dirty="0" smtClean="0"/>
                  <a:t> a </a:t>
                </a:r>
                <a:r>
                  <a:rPr lang="pt-BR" sz="2500" b="1" dirty="0" smtClean="0"/>
                  <a:t>r</a:t>
                </a:r>
                <a:r>
                  <a:rPr lang="pt-BR" sz="2500" dirty="0" smtClean="0"/>
                  <a:t>, percorrendo o caminho da </a:t>
                </a:r>
                <a:r>
                  <a:rPr lang="pt-BR" sz="2500" dirty="0" err="1" smtClean="0"/>
                  <a:t>string</a:t>
                </a:r>
                <a:r>
                  <a:rPr lang="pt-BR" sz="2500" dirty="0" smtClean="0"/>
                  <a:t> </a:t>
                </a:r>
                <a:r>
                  <a:rPr lang="pt-BR" sz="2500" b="1" dirty="0" smtClean="0"/>
                  <a:t>w</a:t>
                </a:r>
                <a:r>
                  <a:rPr lang="pt-BR" sz="2500" dirty="0" smtClean="0"/>
                  <a:t>.</a:t>
                </a:r>
              </a:p>
              <a:p>
                <a:pPr lvl="2"/>
                <a:r>
                  <a:rPr lang="pt-BR" sz="2200" dirty="0" smtClean="0"/>
                  <a:t>w = (</a:t>
                </a:r>
                <a:r>
                  <a:rPr lang="pt-BR" sz="2200" dirty="0" err="1" smtClean="0"/>
                  <a:t>k,p</a:t>
                </a:r>
                <a:r>
                  <a:rPr lang="pt-BR" sz="2200" dirty="0" smtClean="0"/>
                  <a:t>) : a </a:t>
                </a:r>
                <a:r>
                  <a:rPr lang="pt-BR" sz="2200" dirty="0" err="1" smtClean="0"/>
                  <a:t>string</a:t>
                </a:r>
                <a:r>
                  <a:rPr lang="pt-BR" sz="2200" dirty="0" smtClean="0"/>
                  <a:t> w é representada pelo par (</a:t>
                </a:r>
                <a:r>
                  <a:rPr lang="pt-BR" sz="2200" dirty="0" err="1" smtClean="0"/>
                  <a:t>k,p</a:t>
                </a:r>
                <a:r>
                  <a:rPr lang="pt-BR" sz="2200" dirty="0" smtClean="0"/>
                  <a:t>) para indicar a </a:t>
                </a:r>
                <a:r>
                  <a:rPr lang="pt-BR" sz="2200" dirty="0" err="1" smtClean="0"/>
                  <a:t>substring</a:t>
                </a:r>
                <a:r>
                  <a:rPr lang="pt-BR" sz="2200" dirty="0" smtClean="0"/>
                  <a:t> de T, tal que w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pt-BR" sz="2200" dirty="0" smtClean="0"/>
              </a:p>
              <a:p>
                <a:pPr lvl="1"/>
                <a:r>
                  <a:rPr lang="pt-BR" sz="2500" dirty="0" smtClean="0"/>
                  <a:t>Consequentemente, g´(s, (</a:t>
                </a:r>
                <a:r>
                  <a:rPr lang="pt-BR" sz="2500" dirty="0" err="1" smtClean="0"/>
                  <a:t>k,p</a:t>
                </a:r>
                <a:r>
                  <a:rPr lang="pt-BR" sz="2500" dirty="0" smtClean="0"/>
                  <a:t>)) = r</a:t>
                </a:r>
              </a:p>
              <a:p>
                <a:pPr lvl="1"/>
                <a:r>
                  <a:rPr lang="pt-BR" sz="2500" dirty="0" smtClean="0"/>
                  <a:t>g´(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/>
                        <a:ea typeface="Cambria Math"/>
                      </a:rPr>
                      <m:t>⊥</m:t>
                    </m:r>
                  </m:oMath>
                </a14:m>
                <a:r>
                  <a:rPr lang="pt-BR" sz="2500" b="0" dirty="0" smtClean="0"/>
                  <a:t>, a) = root, para todo a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l-GR" sz="2400" i="1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endParaRPr lang="pt-BR" sz="2500" b="0" dirty="0" smtClean="0"/>
              </a:p>
              <a:p>
                <a:pPr lvl="1"/>
                <a:r>
                  <a:rPr lang="pt-BR" sz="2500" dirty="0" smtClean="0"/>
                  <a:t>f´: </a:t>
                </a:r>
                <a:r>
                  <a:rPr lang="pt-BR" sz="2500" dirty="0" err="1" smtClean="0"/>
                  <a:t>suffix</a:t>
                </a:r>
                <a:r>
                  <a:rPr lang="pt-BR" sz="2500" dirty="0" smtClean="0"/>
                  <a:t> links, definida apenas para os estados explícitos</a:t>
                </a:r>
                <a:endParaRPr lang="pt-BR" sz="2500" b="0" dirty="0" smtClean="0"/>
              </a:p>
              <a:p>
                <a:endParaRPr lang="pt-BR" sz="28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296" b="-3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4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 do Artigo: </a:t>
            </a:r>
            <a:r>
              <a:rPr lang="pt-BR" dirty="0" err="1" smtClean="0"/>
              <a:t>Construction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385888"/>
            <a:ext cx="848677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1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 </a:t>
            </a:r>
            <a:r>
              <a:rPr lang="pt-BR" dirty="0" err="1" smtClean="0"/>
              <a:t>update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43013"/>
            <a:ext cx="777240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2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 </a:t>
            </a:r>
            <a:r>
              <a:rPr lang="pt-BR" dirty="0" err="1" smtClean="0"/>
              <a:t>test-and-split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83754"/>
            <a:ext cx="8086725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2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 canonize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719263"/>
            <a:ext cx="839152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8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Implementação do Algoritmo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http://en.literateprograms.org/Suffix_tree_(Java</a:t>
            </a:r>
            <a:r>
              <a:rPr lang="pt-BR" dirty="0" smtClean="0">
                <a:hlinkClick r:id="rId2"/>
              </a:rPr>
              <a:t>)</a:t>
            </a:r>
            <a:endParaRPr lang="pt-BR" dirty="0" smtClean="0"/>
          </a:p>
          <a:p>
            <a:r>
              <a:rPr lang="pt-BR" dirty="0" smtClean="0"/>
              <a:t>Visualização do Grafo: </a:t>
            </a:r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www.graphviz.org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20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CC32-39A4-492C-99A0-8364F1687C22}" type="slidenum">
              <a:rPr lang="en-US"/>
              <a:pPr/>
              <a:t>17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On-line construction of </a:t>
            </a:r>
            <a:r>
              <a:rPr lang="fi-FI" dirty="0" smtClean="0"/>
              <a:t>Trie(T</a:t>
            </a:r>
            <a:r>
              <a:rPr lang="fi-FI" dirty="0"/>
              <a:t>)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 = t</a:t>
            </a:r>
            <a:r>
              <a:rPr lang="fi-FI" baseline="-25000" dirty="0"/>
              <a:t>1</a:t>
            </a:r>
            <a:r>
              <a:rPr lang="fi-FI" dirty="0"/>
              <a:t>t</a:t>
            </a:r>
            <a:r>
              <a:rPr lang="fi-FI" baseline="-25000" dirty="0"/>
              <a:t>2</a:t>
            </a:r>
            <a:r>
              <a:rPr lang="fi-FI" dirty="0"/>
              <a:t> … t</a:t>
            </a:r>
            <a:r>
              <a:rPr lang="fi-FI" baseline="-25000" dirty="0"/>
              <a:t>n</a:t>
            </a:r>
            <a:r>
              <a:rPr lang="fi-FI" dirty="0"/>
              <a:t>$  </a:t>
            </a:r>
          </a:p>
          <a:p>
            <a:r>
              <a:rPr lang="fi-FI" dirty="0"/>
              <a:t>P</a:t>
            </a:r>
            <a:r>
              <a:rPr lang="fi-FI" baseline="-25000" dirty="0"/>
              <a:t>i</a:t>
            </a:r>
            <a:r>
              <a:rPr lang="fi-FI" dirty="0"/>
              <a:t> = t</a:t>
            </a:r>
            <a:r>
              <a:rPr lang="fi-FI" baseline="-25000" dirty="0"/>
              <a:t>1</a:t>
            </a:r>
            <a:r>
              <a:rPr lang="fi-FI" dirty="0"/>
              <a:t>t</a:t>
            </a:r>
            <a:r>
              <a:rPr lang="fi-FI" baseline="-25000" dirty="0"/>
              <a:t>2</a:t>
            </a:r>
            <a:r>
              <a:rPr lang="fi-FI" dirty="0"/>
              <a:t> … t</a:t>
            </a:r>
            <a:r>
              <a:rPr lang="fi-FI" baseline="-25000" dirty="0"/>
              <a:t>i</a:t>
            </a:r>
            <a:r>
              <a:rPr lang="fi-FI" dirty="0"/>
              <a:t>   </a:t>
            </a:r>
            <a:r>
              <a:rPr lang="fi-FI" dirty="0">
                <a:solidFill>
                  <a:schemeClr val="accent2"/>
                </a:solidFill>
              </a:rPr>
              <a:t>  </a:t>
            </a:r>
            <a:r>
              <a:rPr lang="fi-FI" dirty="0">
                <a:solidFill>
                  <a:schemeClr val="accent1">
                    <a:lumMod val="50000"/>
                  </a:schemeClr>
                </a:solidFill>
              </a:rPr>
              <a:t>i:th prefix of </a:t>
            </a:r>
            <a:r>
              <a:rPr lang="fi-FI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fi-FI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fi-FI" u="sng" dirty="0"/>
              <a:t>on-line idea</a:t>
            </a:r>
            <a:r>
              <a:rPr lang="fi-FI" dirty="0"/>
              <a:t>: update </a:t>
            </a:r>
            <a:r>
              <a:rPr lang="fi-FI" i="1" dirty="0" smtClean="0"/>
              <a:t>Trie(P</a:t>
            </a:r>
            <a:r>
              <a:rPr lang="fi-FI" i="1" baseline="-25000" dirty="0" smtClean="0"/>
              <a:t>i</a:t>
            </a:r>
            <a:r>
              <a:rPr lang="fi-FI" i="1" dirty="0"/>
              <a:t>)</a:t>
            </a:r>
            <a:r>
              <a:rPr lang="fi-FI" dirty="0"/>
              <a:t> to </a:t>
            </a:r>
            <a:r>
              <a:rPr lang="fi-FI" i="1" dirty="0" smtClean="0"/>
              <a:t>Trie(P</a:t>
            </a:r>
            <a:r>
              <a:rPr lang="fi-FI" i="1" baseline="-25000" dirty="0" smtClean="0"/>
              <a:t>i+1</a:t>
            </a:r>
            <a:r>
              <a:rPr lang="fi-FI" i="1" dirty="0"/>
              <a:t>)</a:t>
            </a:r>
            <a:r>
              <a:rPr lang="fi-FI" dirty="0"/>
              <a:t> </a:t>
            </a:r>
          </a:p>
          <a:p>
            <a:r>
              <a:rPr lang="fi-FI" dirty="0"/>
              <a:t>=&gt; very simple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7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1682-FA39-41F2-90EF-D5D5669A8C53}" type="slidenum">
              <a:rPr lang="en-US"/>
              <a:pPr/>
              <a:t>18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/>
              <a:t>Trie(abaab)</a:t>
            </a:r>
            <a:endParaRPr lang="en-US" i="1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1763713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1403350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48" name="AutoShape 8"/>
          <p:cNvCxnSpPr>
            <a:cxnSpLocks noChangeShapeType="1"/>
            <a:stCxn id="10246" idx="3"/>
            <a:endCxn id="10247" idx="7"/>
          </p:cNvCxnSpPr>
          <p:nvPr/>
        </p:nvCxnSpPr>
        <p:spPr bwMode="auto">
          <a:xfrm flipH="1">
            <a:off x="1527175" y="21844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4033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27717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2411413" y="24923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52" name="AutoShape 12"/>
          <p:cNvCxnSpPr>
            <a:cxnSpLocks noChangeShapeType="1"/>
            <a:stCxn id="10250" idx="3"/>
            <a:endCxn id="10251" idx="7"/>
          </p:cNvCxnSpPr>
          <p:nvPr/>
        </p:nvCxnSpPr>
        <p:spPr bwMode="auto">
          <a:xfrm flipH="1">
            <a:off x="25352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4114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0254" name="AutoShape 14"/>
          <p:cNvCxnSpPr>
            <a:cxnSpLocks noChangeShapeType="1"/>
            <a:stCxn id="10247" idx="6"/>
            <a:endCxn id="10246" idx="4"/>
          </p:cNvCxnSpPr>
          <p:nvPr/>
        </p:nvCxnSpPr>
        <p:spPr bwMode="auto">
          <a:xfrm flipV="1">
            <a:off x="1547813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051050" y="29241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57" name="AutoShape 17"/>
          <p:cNvCxnSpPr>
            <a:cxnSpLocks noChangeShapeType="1"/>
            <a:endCxn id="10256" idx="7"/>
          </p:cNvCxnSpPr>
          <p:nvPr/>
        </p:nvCxnSpPr>
        <p:spPr bwMode="auto">
          <a:xfrm flipH="1">
            <a:off x="2174875" y="26162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0510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62" name="AutoShape 22"/>
          <p:cNvCxnSpPr>
            <a:cxnSpLocks noChangeShapeType="1"/>
            <a:stCxn id="10250" idx="5"/>
            <a:endCxn id="10259" idx="1"/>
          </p:cNvCxnSpPr>
          <p:nvPr/>
        </p:nvCxnSpPr>
        <p:spPr bwMode="auto">
          <a:xfrm>
            <a:off x="2895600" y="21844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3" name="AutoShape 23"/>
          <p:cNvCxnSpPr>
            <a:cxnSpLocks noChangeShapeType="1"/>
            <a:endCxn id="10259" idx="3"/>
          </p:cNvCxnSpPr>
          <p:nvPr/>
        </p:nvCxnSpPr>
        <p:spPr bwMode="auto">
          <a:xfrm flipV="1">
            <a:off x="2195513" y="2687638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5" name="AutoShape 25"/>
          <p:cNvCxnSpPr>
            <a:cxnSpLocks noChangeShapeType="1"/>
            <a:stCxn id="10259" idx="2"/>
            <a:endCxn id="10250" idx="4"/>
          </p:cNvCxnSpPr>
          <p:nvPr/>
        </p:nvCxnSpPr>
        <p:spPr bwMode="auto">
          <a:xfrm rot="10800000">
            <a:off x="2844800" y="22050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9876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0267" name="Oval 27"/>
          <p:cNvSpPr>
            <a:spLocks noChangeArrowheads="1"/>
          </p:cNvSpPr>
          <p:nvPr/>
        </p:nvSpPr>
        <p:spPr bwMode="auto">
          <a:xfrm>
            <a:off x="42830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8" name="Oval 28"/>
          <p:cNvSpPr>
            <a:spLocks noChangeArrowheads="1"/>
          </p:cNvSpPr>
          <p:nvPr/>
        </p:nvSpPr>
        <p:spPr bwMode="auto">
          <a:xfrm>
            <a:off x="3922713" y="24923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69" name="AutoShape 29"/>
          <p:cNvCxnSpPr>
            <a:cxnSpLocks noChangeShapeType="1"/>
            <a:stCxn id="10267" idx="3"/>
            <a:endCxn id="10268" idx="7"/>
          </p:cNvCxnSpPr>
          <p:nvPr/>
        </p:nvCxnSpPr>
        <p:spPr bwMode="auto">
          <a:xfrm flipH="1">
            <a:off x="40465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9227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0271" name="Oval 31"/>
          <p:cNvSpPr>
            <a:spLocks noChangeArrowheads="1"/>
          </p:cNvSpPr>
          <p:nvPr/>
        </p:nvSpPr>
        <p:spPr bwMode="auto">
          <a:xfrm>
            <a:off x="3562350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72" name="AutoShape 32"/>
          <p:cNvCxnSpPr>
            <a:cxnSpLocks noChangeShapeType="1"/>
            <a:endCxn id="10271" idx="7"/>
          </p:cNvCxnSpPr>
          <p:nvPr/>
        </p:nvCxnSpPr>
        <p:spPr bwMode="auto">
          <a:xfrm flipH="1">
            <a:off x="3686175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5623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0274" name="Oval 34"/>
          <p:cNvSpPr>
            <a:spLocks noChangeArrowheads="1"/>
          </p:cNvSpPr>
          <p:nvPr/>
        </p:nvSpPr>
        <p:spPr bwMode="auto">
          <a:xfrm>
            <a:off x="46434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75" name="AutoShape 35"/>
          <p:cNvCxnSpPr>
            <a:cxnSpLocks noChangeShapeType="1"/>
            <a:stCxn id="10267" idx="5"/>
            <a:endCxn id="10274" idx="1"/>
          </p:cNvCxnSpPr>
          <p:nvPr/>
        </p:nvCxnSpPr>
        <p:spPr bwMode="auto">
          <a:xfrm>
            <a:off x="4406900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44989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3203575" y="33559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78" name="AutoShape 38"/>
          <p:cNvCxnSpPr>
            <a:cxnSpLocks noChangeShapeType="1"/>
            <a:endCxn id="10277" idx="7"/>
          </p:cNvCxnSpPr>
          <p:nvPr/>
        </p:nvCxnSpPr>
        <p:spPr bwMode="auto">
          <a:xfrm flipH="1">
            <a:off x="3327400" y="30480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3203575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0280" name="Oval 40"/>
          <p:cNvSpPr>
            <a:spLocks noChangeArrowheads="1"/>
          </p:cNvSpPr>
          <p:nvPr/>
        </p:nvSpPr>
        <p:spPr bwMode="auto">
          <a:xfrm>
            <a:off x="5003800" y="3089275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281" name="AutoShape 41"/>
          <p:cNvCxnSpPr>
            <a:cxnSpLocks noChangeShapeType="1"/>
            <a:endCxn id="10280" idx="1"/>
          </p:cNvCxnSpPr>
          <p:nvPr/>
        </p:nvCxnSpPr>
        <p:spPr bwMode="auto">
          <a:xfrm>
            <a:off x="4767263" y="2708275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4859338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0283" name="AutoShape 43"/>
          <p:cNvCxnSpPr>
            <a:cxnSpLocks noChangeShapeType="1"/>
            <a:endCxn id="10280" idx="3"/>
          </p:cNvCxnSpPr>
          <p:nvPr/>
        </p:nvCxnSpPr>
        <p:spPr bwMode="auto">
          <a:xfrm flipV="1">
            <a:off x="3348038" y="3211513"/>
            <a:ext cx="1676400" cy="23971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4" name="AutoShape 44"/>
          <p:cNvCxnSpPr>
            <a:cxnSpLocks noChangeShapeType="1"/>
            <a:endCxn id="10268" idx="5"/>
          </p:cNvCxnSpPr>
          <p:nvPr/>
        </p:nvCxnSpPr>
        <p:spPr bwMode="auto">
          <a:xfrm rot="10800000">
            <a:off x="4046538" y="2616200"/>
            <a:ext cx="957262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5" name="AutoShape 45"/>
          <p:cNvCxnSpPr>
            <a:cxnSpLocks noChangeShapeType="1"/>
          </p:cNvCxnSpPr>
          <p:nvPr/>
        </p:nvCxnSpPr>
        <p:spPr bwMode="auto">
          <a:xfrm flipV="1">
            <a:off x="4067175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1116013" y="1484313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Trie(a)</a:t>
            </a:r>
            <a:endParaRPr lang="en-US" sz="2000" i="1"/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2339975" y="1484313"/>
            <a:ext cx="1439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Trie(ab)</a:t>
            </a:r>
            <a:endParaRPr lang="en-US" sz="2000" i="1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3708400" y="1484313"/>
            <a:ext cx="1439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Trie(aba)</a:t>
            </a:r>
            <a:endParaRPr lang="en-US" sz="2000" i="1"/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1187625" y="3789040"/>
            <a:ext cx="79563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dirty="0"/>
              <a:t>chain of  links                 connects the end points of current suffixes</a:t>
            </a:r>
            <a:endParaRPr lang="en-US" sz="2000" dirty="0"/>
          </a:p>
        </p:txBody>
      </p:sp>
      <p:cxnSp>
        <p:nvCxnSpPr>
          <p:cNvPr id="10291" name="AutoShape 51"/>
          <p:cNvCxnSpPr>
            <a:cxnSpLocks noChangeShapeType="1"/>
          </p:cNvCxnSpPr>
          <p:nvPr/>
        </p:nvCxnSpPr>
        <p:spPr bwMode="auto">
          <a:xfrm flipV="1">
            <a:off x="2894013" y="3840163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5580063" y="1916113"/>
            <a:ext cx="1439862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fi-FI" sz="2000"/>
              <a:t>aba</a:t>
            </a:r>
            <a:r>
              <a:rPr lang="fi-FI" sz="2000" b="1">
                <a:solidFill>
                  <a:srgbClr val="FF0000"/>
                </a:solidFill>
              </a:rPr>
              <a:t>a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fi-FI" sz="2000"/>
              <a:t>ba</a:t>
            </a:r>
            <a:r>
              <a:rPr lang="fi-FI" sz="2000" b="1">
                <a:solidFill>
                  <a:srgbClr val="FF0000"/>
                </a:solidFill>
              </a:rPr>
              <a:t>a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fi-FI" sz="2000"/>
              <a:t>a</a:t>
            </a:r>
            <a:r>
              <a:rPr lang="fi-FI" sz="2000" b="1">
                <a:solidFill>
                  <a:srgbClr val="FF0000"/>
                </a:solidFill>
              </a:rPr>
              <a:t>a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el-GR"/>
              <a:t>ε</a:t>
            </a:r>
            <a:r>
              <a:rPr lang="fi-FI" sz="2000" b="1">
                <a:solidFill>
                  <a:srgbClr val="FF0000"/>
                </a:solidFill>
              </a:rPr>
              <a:t>a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el-GR" sz="2000"/>
              <a:t>ε</a:t>
            </a:r>
            <a:endParaRPr lang="fi-FI" sz="2000"/>
          </a:p>
          <a:p>
            <a:pPr>
              <a:spcBef>
                <a:spcPct val="50000"/>
              </a:spcBef>
            </a:pPr>
            <a:endParaRPr lang="el-GR" sz="2000"/>
          </a:p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0316-E561-47FA-BDE0-51E154B2801E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/>
              <a:t>Trie(abaab)</a:t>
            </a:r>
            <a:endParaRPr lang="en-US" i="1"/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763713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403350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17" name="AutoShape 5"/>
          <p:cNvCxnSpPr>
            <a:cxnSpLocks noChangeShapeType="1"/>
            <a:stCxn id="13315" idx="3"/>
            <a:endCxn id="13316" idx="7"/>
          </p:cNvCxnSpPr>
          <p:nvPr/>
        </p:nvCxnSpPr>
        <p:spPr bwMode="auto">
          <a:xfrm flipH="1">
            <a:off x="1527175" y="21844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4033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7717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2411413" y="24923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21" name="AutoShape 9"/>
          <p:cNvCxnSpPr>
            <a:cxnSpLocks noChangeShapeType="1"/>
            <a:stCxn id="13319" idx="3"/>
            <a:endCxn id="13320" idx="7"/>
          </p:cNvCxnSpPr>
          <p:nvPr/>
        </p:nvCxnSpPr>
        <p:spPr bwMode="auto">
          <a:xfrm flipH="1">
            <a:off x="25352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4114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3323" name="AutoShape 11"/>
          <p:cNvCxnSpPr>
            <a:cxnSpLocks noChangeShapeType="1"/>
            <a:stCxn id="13316" idx="6"/>
            <a:endCxn id="13315" idx="4"/>
          </p:cNvCxnSpPr>
          <p:nvPr/>
        </p:nvCxnSpPr>
        <p:spPr bwMode="auto">
          <a:xfrm flipV="1">
            <a:off x="1547813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2051050" y="29241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25" name="AutoShape 13"/>
          <p:cNvCxnSpPr>
            <a:cxnSpLocks noChangeShapeType="1"/>
            <a:endCxn id="13324" idx="7"/>
          </p:cNvCxnSpPr>
          <p:nvPr/>
        </p:nvCxnSpPr>
        <p:spPr bwMode="auto">
          <a:xfrm flipH="1">
            <a:off x="2174875" y="26162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0510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28" name="AutoShape 16"/>
          <p:cNvCxnSpPr>
            <a:cxnSpLocks noChangeShapeType="1"/>
            <a:stCxn id="13319" idx="5"/>
            <a:endCxn id="13327" idx="1"/>
          </p:cNvCxnSpPr>
          <p:nvPr/>
        </p:nvCxnSpPr>
        <p:spPr bwMode="auto">
          <a:xfrm>
            <a:off x="2895600" y="21844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9" name="AutoShape 17"/>
          <p:cNvCxnSpPr>
            <a:cxnSpLocks noChangeShapeType="1"/>
            <a:endCxn id="13327" idx="3"/>
          </p:cNvCxnSpPr>
          <p:nvPr/>
        </p:nvCxnSpPr>
        <p:spPr bwMode="auto">
          <a:xfrm flipV="1">
            <a:off x="2195513" y="2687638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0" name="AutoShape 18"/>
          <p:cNvCxnSpPr>
            <a:cxnSpLocks noChangeShapeType="1"/>
            <a:stCxn id="13327" idx="2"/>
            <a:endCxn id="13319" idx="4"/>
          </p:cNvCxnSpPr>
          <p:nvPr/>
        </p:nvCxnSpPr>
        <p:spPr bwMode="auto">
          <a:xfrm rot="10800000">
            <a:off x="2844800" y="22050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9876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42830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3922713" y="24923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34" name="AutoShape 22"/>
          <p:cNvCxnSpPr>
            <a:cxnSpLocks noChangeShapeType="1"/>
            <a:stCxn id="13332" idx="3"/>
            <a:endCxn id="13333" idx="7"/>
          </p:cNvCxnSpPr>
          <p:nvPr/>
        </p:nvCxnSpPr>
        <p:spPr bwMode="auto">
          <a:xfrm flipH="1">
            <a:off x="40465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39227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3562350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37" name="AutoShape 25"/>
          <p:cNvCxnSpPr>
            <a:cxnSpLocks noChangeShapeType="1"/>
            <a:endCxn id="13336" idx="7"/>
          </p:cNvCxnSpPr>
          <p:nvPr/>
        </p:nvCxnSpPr>
        <p:spPr bwMode="auto">
          <a:xfrm flipH="1">
            <a:off x="3686175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5623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46434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40" name="AutoShape 28"/>
          <p:cNvCxnSpPr>
            <a:cxnSpLocks noChangeShapeType="1"/>
            <a:stCxn id="13332" idx="5"/>
            <a:endCxn id="13339" idx="1"/>
          </p:cNvCxnSpPr>
          <p:nvPr/>
        </p:nvCxnSpPr>
        <p:spPr bwMode="auto">
          <a:xfrm>
            <a:off x="4406900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4989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3203575" y="33559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43" name="AutoShape 31"/>
          <p:cNvCxnSpPr>
            <a:cxnSpLocks noChangeShapeType="1"/>
            <a:endCxn id="13342" idx="7"/>
          </p:cNvCxnSpPr>
          <p:nvPr/>
        </p:nvCxnSpPr>
        <p:spPr bwMode="auto">
          <a:xfrm flipH="1">
            <a:off x="3327400" y="30480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3203575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45" name="Oval 33"/>
          <p:cNvSpPr>
            <a:spLocks noChangeArrowheads="1"/>
          </p:cNvSpPr>
          <p:nvPr/>
        </p:nvSpPr>
        <p:spPr bwMode="auto">
          <a:xfrm>
            <a:off x="5003800" y="3089275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46" name="AutoShape 34"/>
          <p:cNvCxnSpPr>
            <a:cxnSpLocks noChangeShapeType="1"/>
            <a:stCxn id="13339" idx="5"/>
            <a:endCxn id="13345" idx="1"/>
          </p:cNvCxnSpPr>
          <p:nvPr/>
        </p:nvCxnSpPr>
        <p:spPr bwMode="auto">
          <a:xfrm>
            <a:off x="4767263" y="2687638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4859338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3348" name="AutoShape 36"/>
          <p:cNvCxnSpPr>
            <a:cxnSpLocks noChangeShapeType="1"/>
            <a:endCxn id="13345" idx="3"/>
          </p:cNvCxnSpPr>
          <p:nvPr/>
        </p:nvCxnSpPr>
        <p:spPr bwMode="auto">
          <a:xfrm flipV="1">
            <a:off x="3348038" y="3211513"/>
            <a:ext cx="1676400" cy="23971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9" name="AutoShape 37"/>
          <p:cNvCxnSpPr>
            <a:cxnSpLocks noChangeShapeType="1"/>
            <a:endCxn id="13333" idx="5"/>
          </p:cNvCxnSpPr>
          <p:nvPr/>
        </p:nvCxnSpPr>
        <p:spPr bwMode="auto">
          <a:xfrm rot="10800000">
            <a:off x="4046538" y="2616200"/>
            <a:ext cx="957262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0" name="AutoShape 38"/>
          <p:cNvCxnSpPr>
            <a:cxnSpLocks noChangeShapeType="1"/>
          </p:cNvCxnSpPr>
          <p:nvPr/>
        </p:nvCxnSpPr>
        <p:spPr bwMode="auto">
          <a:xfrm flipV="1">
            <a:off x="4067175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51" name="Oval 39"/>
          <p:cNvSpPr>
            <a:spLocks noChangeArrowheads="1"/>
          </p:cNvSpPr>
          <p:nvPr/>
        </p:nvSpPr>
        <p:spPr bwMode="auto">
          <a:xfrm>
            <a:off x="6948488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52" name="Oval 40"/>
          <p:cNvSpPr>
            <a:spLocks noChangeArrowheads="1"/>
          </p:cNvSpPr>
          <p:nvPr/>
        </p:nvSpPr>
        <p:spPr bwMode="auto">
          <a:xfrm>
            <a:off x="6588125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53" name="AutoShape 41"/>
          <p:cNvCxnSpPr>
            <a:cxnSpLocks noChangeShapeType="1"/>
            <a:stCxn id="13351" idx="3"/>
            <a:endCxn id="13352" idx="7"/>
          </p:cNvCxnSpPr>
          <p:nvPr/>
        </p:nvCxnSpPr>
        <p:spPr bwMode="auto">
          <a:xfrm flipH="1">
            <a:off x="6711950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658812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55" name="Oval 43"/>
          <p:cNvSpPr>
            <a:spLocks noChangeArrowheads="1"/>
          </p:cNvSpPr>
          <p:nvPr/>
        </p:nvSpPr>
        <p:spPr bwMode="auto">
          <a:xfrm>
            <a:off x="6227763" y="29241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56" name="AutoShape 44"/>
          <p:cNvCxnSpPr>
            <a:cxnSpLocks noChangeShapeType="1"/>
            <a:endCxn id="13355" idx="7"/>
          </p:cNvCxnSpPr>
          <p:nvPr/>
        </p:nvCxnSpPr>
        <p:spPr bwMode="auto">
          <a:xfrm flipH="1">
            <a:off x="6351588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6227763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58" name="Oval 46"/>
          <p:cNvSpPr>
            <a:spLocks noChangeArrowheads="1"/>
          </p:cNvSpPr>
          <p:nvPr/>
        </p:nvSpPr>
        <p:spPr bwMode="auto">
          <a:xfrm>
            <a:off x="7308850" y="25654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59" name="AutoShape 47"/>
          <p:cNvCxnSpPr>
            <a:cxnSpLocks noChangeShapeType="1"/>
            <a:stCxn id="13351" idx="5"/>
            <a:endCxn id="13358" idx="1"/>
          </p:cNvCxnSpPr>
          <p:nvPr/>
        </p:nvCxnSpPr>
        <p:spPr bwMode="auto">
          <a:xfrm>
            <a:off x="7072313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7164388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3361" name="Oval 49"/>
          <p:cNvSpPr>
            <a:spLocks noChangeArrowheads="1"/>
          </p:cNvSpPr>
          <p:nvPr/>
        </p:nvSpPr>
        <p:spPr bwMode="auto">
          <a:xfrm>
            <a:off x="5868988" y="33559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62" name="AutoShape 50"/>
          <p:cNvCxnSpPr>
            <a:cxnSpLocks noChangeShapeType="1"/>
            <a:endCxn id="13361" idx="7"/>
          </p:cNvCxnSpPr>
          <p:nvPr/>
        </p:nvCxnSpPr>
        <p:spPr bwMode="auto">
          <a:xfrm flipH="1">
            <a:off x="5992813" y="30480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5868988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64" name="Oval 52"/>
          <p:cNvSpPr>
            <a:spLocks noChangeArrowheads="1"/>
          </p:cNvSpPr>
          <p:nvPr/>
        </p:nvSpPr>
        <p:spPr bwMode="auto">
          <a:xfrm>
            <a:off x="7669213" y="30892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65" name="AutoShape 53"/>
          <p:cNvCxnSpPr>
            <a:cxnSpLocks noChangeShapeType="1"/>
            <a:stCxn id="13358" idx="5"/>
            <a:endCxn id="13364" idx="1"/>
          </p:cNvCxnSpPr>
          <p:nvPr/>
        </p:nvCxnSpPr>
        <p:spPr bwMode="auto">
          <a:xfrm>
            <a:off x="7432675" y="268763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7524750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67" name="Oval 55"/>
          <p:cNvSpPr>
            <a:spLocks noChangeArrowheads="1"/>
          </p:cNvSpPr>
          <p:nvPr/>
        </p:nvSpPr>
        <p:spPr bwMode="auto">
          <a:xfrm>
            <a:off x="6948488" y="3017838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68" name="AutoShape 56"/>
          <p:cNvCxnSpPr>
            <a:cxnSpLocks noChangeShapeType="1"/>
            <a:stCxn id="13352" idx="5"/>
            <a:endCxn id="13367" idx="1"/>
          </p:cNvCxnSpPr>
          <p:nvPr/>
        </p:nvCxnSpPr>
        <p:spPr bwMode="auto">
          <a:xfrm>
            <a:off x="6711950" y="2616200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6804025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70" name="Oval 58"/>
          <p:cNvSpPr>
            <a:spLocks noChangeArrowheads="1"/>
          </p:cNvSpPr>
          <p:nvPr/>
        </p:nvSpPr>
        <p:spPr bwMode="auto">
          <a:xfrm>
            <a:off x="8029575" y="359410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71" name="AutoShape 59"/>
          <p:cNvCxnSpPr>
            <a:cxnSpLocks noChangeShapeType="1"/>
            <a:endCxn id="13370" idx="1"/>
          </p:cNvCxnSpPr>
          <p:nvPr/>
        </p:nvCxnSpPr>
        <p:spPr bwMode="auto">
          <a:xfrm>
            <a:off x="7793038" y="32131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7885113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3373" name="Oval 61"/>
          <p:cNvSpPr>
            <a:spLocks noChangeArrowheads="1"/>
          </p:cNvSpPr>
          <p:nvPr/>
        </p:nvSpPr>
        <p:spPr bwMode="auto">
          <a:xfrm>
            <a:off x="5508625" y="3789363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374" name="AutoShape 62"/>
          <p:cNvCxnSpPr>
            <a:cxnSpLocks noChangeShapeType="1"/>
            <a:endCxn id="13373" idx="7"/>
          </p:cNvCxnSpPr>
          <p:nvPr/>
        </p:nvCxnSpPr>
        <p:spPr bwMode="auto">
          <a:xfrm flipH="1">
            <a:off x="5632450" y="3481388"/>
            <a:ext cx="257175" cy="3286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75" name="Text Box 63"/>
          <p:cNvSpPr txBox="1">
            <a:spLocks noChangeArrowheads="1"/>
          </p:cNvSpPr>
          <p:nvPr/>
        </p:nvSpPr>
        <p:spPr bwMode="auto">
          <a:xfrm>
            <a:off x="5508625" y="33575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3376" name="AutoShape 64"/>
          <p:cNvCxnSpPr>
            <a:cxnSpLocks noChangeShapeType="1"/>
          </p:cNvCxnSpPr>
          <p:nvPr/>
        </p:nvCxnSpPr>
        <p:spPr bwMode="auto">
          <a:xfrm flipV="1">
            <a:off x="6731000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77" name="AutoShape 65"/>
          <p:cNvCxnSpPr>
            <a:cxnSpLocks noChangeShapeType="1"/>
            <a:stCxn id="13370" idx="3"/>
            <a:endCxn id="13367" idx="5"/>
          </p:cNvCxnSpPr>
          <p:nvPr/>
        </p:nvCxnSpPr>
        <p:spPr bwMode="auto">
          <a:xfrm rot="16200000" flipV="1">
            <a:off x="7273131" y="2939257"/>
            <a:ext cx="576263" cy="977900"/>
          </a:xfrm>
          <a:prstGeom prst="curvedConnector3">
            <a:avLst>
              <a:gd name="adj1" fmla="val 1019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78" name="AutoShape 66"/>
          <p:cNvCxnSpPr>
            <a:cxnSpLocks noChangeShapeType="1"/>
          </p:cNvCxnSpPr>
          <p:nvPr/>
        </p:nvCxnSpPr>
        <p:spPr bwMode="auto">
          <a:xfrm rot="10800000">
            <a:off x="6661150" y="26368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79" name="AutoShape 67"/>
          <p:cNvCxnSpPr>
            <a:cxnSpLocks noChangeShapeType="1"/>
            <a:endCxn id="13370" idx="3"/>
          </p:cNvCxnSpPr>
          <p:nvPr/>
        </p:nvCxnSpPr>
        <p:spPr bwMode="auto">
          <a:xfrm flipV="1">
            <a:off x="5632450" y="3716338"/>
            <a:ext cx="2417763" cy="1682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6227763" y="1484313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Trie(abaa)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38966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Overview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Continuação da Aula “Encontrando Sementes e </a:t>
            </a:r>
            <a:r>
              <a:rPr lang="pt-BR" sz="2800" dirty="0" err="1"/>
              <a:t>Repeats</a:t>
            </a:r>
            <a:r>
              <a:rPr lang="pt-BR" sz="2800" dirty="0"/>
              <a:t>”</a:t>
            </a:r>
          </a:p>
          <a:p>
            <a:r>
              <a:rPr lang="pt-BR" sz="2600" dirty="0"/>
              <a:t>Árvores de Sufixos como </a:t>
            </a:r>
            <a:r>
              <a:rPr lang="pt-BR" sz="2600" dirty="0" smtClean="0"/>
              <a:t>solução para diversos problemas da Biologia Computacional</a:t>
            </a:r>
          </a:p>
          <a:p>
            <a:r>
              <a:rPr lang="pt-BR" sz="2600" dirty="0" smtClean="0"/>
              <a:t>Atrativos: </a:t>
            </a:r>
          </a:p>
          <a:p>
            <a:pPr lvl="1"/>
            <a:r>
              <a:rPr lang="pt-BR" sz="2400" dirty="0" smtClean="0"/>
              <a:t>Construção em tempo linear</a:t>
            </a:r>
          </a:p>
          <a:p>
            <a:pPr lvl="1"/>
            <a:r>
              <a:rPr lang="pt-BR" sz="2400" dirty="0" smtClean="0"/>
              <a:t>Consultar padrão w de tamanho m, em tempo O(m)</a:t>
            </a:r>
          </a:p>
          <a:p>
            <a:pPr lvl="1"/>
            <a:r>
              <a:rPr lang="pt-BR" sz="2400" dirty="0" smtClean="0"/>
              <a:t>Encontrar todas as k ocorrências do padrão w no texto S, em tempo O(m + k), independente do tamanho de S.</a:t>
            </a:r>
          </a:p>
          <a:p>
            <a:endParaRPr lang="pt-BR" sz="2600" dirty="0" smtClean="0"/>
          </a:p>
          <a:p>
            <a:pPr lvl="1"/>
            <a:endParaRPr lang="pt-BR" sz="2400" dirty="0"/>
          </a:p>
          <a:p>
            <a:pPr lvl="1"/>
            <a:endParaRPr lang="pt-BR" sz="2400" dirty="0"/>
          </a:p>
          <a:p>
            <a:pPr lvl="1"/>
            <a:endParaRPr lang="pt-BR" sz="24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91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E64A-D6DA-43FB-9EBE-B0C640654600}" type="slidenum">
              <a:rPr lang="en-US"/>
              <a:pPr/>
              <a:t>20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/>
              <a:t>Trie(abaab)</a:t>
            </a:r>
            <a:endParaRPr lang="en-US" i="1"/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1763713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403350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77" name="AutoShape 5"/>
          <p:cNvCxnSpPr>
            <a:cxnSpLocks noChangeShapeType="1"/>
            <a:stCxn id="28675" idx="3"/>
            <a:endCxn id="28676" idx="7"/>
          </p:cNvCxnSpPr>
          <p:nvPr/>
        </p:nvCxnSpPr>
        <p:spPr bwMode="auto">
          <a:xfrm flipH="1">
            <a:off x="1527175" y="21844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4033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7717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2411413" y="24923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81" name="AutoShape 9"/>
          <p:cNvCxnSpPr>
            <a:cxnSpLocks noChangeShapeType="1"/>
            <a:stCxn id="28679" idx="3"/>
            <a:endCxn id="28680" idx="7"/>
          </p:cNvCxnSpPr>
          <p:nvPr/>
        </p:nvCxnSpPr>
        <p:spPr bwMode="auto">
          <a:xfrm flipH="1">
            <a:off x="25352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4114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8683" name="AutoShape 11"/>
          <p:cNvCxnSpPr>
            <a:cxnSpLocks noChangeShapeType="1"/>
            <a:stCxn id="28676" idx="6"/>
            <a:endCxn id="28675" idx="4"/>
          </p:cNvCxnSpPr>
          <p:nvPr/>
        </p:nvCxnSpPr>
        <p:spPr bwMode="auto">
          <a:xfrm flipV="1">
            <a:off x="1547813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2051050" y="29241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85" name="AutoShape 13"/>
          <p:cNvCxnSpPr>
            <a:cxnSpLocks noChangeShapeType="1"/>
            <a:endCxn id="28684" idx="7"/>
          </p:cNvCxnSpPr>
          <p:nvPr/>
        </p:nvCxnSpPr>
        <p:spPr bwMode="auto">
          <a:xfrm flipH="1">
            <a:off x="2174875" y="26162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0510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88" name="AutoShape 16"/>
          <p:cNvCxnSpPr>
            <a:cxnSpLocks noChangeShapeType="1"/>
            <a:stCxn id="28679" idx="5"/>
            <a:endCxn id="28687" idx="1"/>
          </p:cNvCxnSpPr>
          <p:nvPr/>
        </p:nvCxnSpPr>
        <p:spPr bwMode="auto">
          <a:xfrm>
            <a:off x="2895600" y="21844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9" name="AutoShape 17"/>
          <p:cNvCxnSpPr>
            <a:cxnSpLocks noChangeShapeType="1"/>
            <a:endCxn id="28687" idx="3"/>
          </p:cNvCxnSpPr>
          <p:nvPr/>
        </p:nvCxnSpPr>
        <p:spPr bwMode="auto">
          <a:xfrm flipV="1">
            <a:off x="2195513" y="2687638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0" name="AutoShape 18"/>
          <p:cNvCxnSpPr>
            <a:cxnSpLocks noChangeShapeType="1"/>
            <a:stCxn id="28687" idx="2"/>
            <a:endCxn id="28679" idx="4"/>
          </p:cNvCxnSpPr>
          <p:nvPr/>
        </p:nvCxnSpPr>
        <p:spPr bwMode="auto">
          <a:xfrm rot="10800000">
            <a:off x="2844800" y="22050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29876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42830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3922713" y="24923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94" name="AutoShape 22"/>
          <p:cNvCxnSpPr>
            <a:cxnSpLocks noChangeShapeType="1"/>
            <a:stCxn id="28692" idx="3"/>
            <a:endCxn id="28693" idx="7"/>
          </p:cNvCxnSpPr>
          <p:nvPr/>
        </p:nvCxnSpPr>
        <p:spPr bwMode="auto">
          <a:xfrm flipH="1">
            <a:off x="40465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39227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3562350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697" name="AutoShape 25"/>
          <p:cNvCxnSpPr>
            <a:cxnSpLocks noChangeShapeType="1"/>
            <a:endCxn id="28696" idx="7"/>
          </p:cNvCxnSpPr>
          <p:nvPr/>
        </p:nvCxnSpPr>
        <p:spPr bwMode="auto">
          <a:xfrm flipH="1">
            <a:off x="3686175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5623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699" name="Oval 27"/>
          <p:cNvSpPr>
            <a:spLocks noChangeArrowheads="1"/>
          </p:cNvSpPr>
          <p:nvPr/>
        </p:nvSpPr>
        <p:spPr bwMode="auto">
          <a:xfrm>
            <a:off x="46434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00" name="AutoShape 28"/>
          <p:cNvCxnSpPr>
            <a:cxnSpLocks noChangeShapeType="1"/>
            <a:stCxn id="28692" idx="5"/>
            <a:endCxn id="28699" idx="1"/>
          </p:cNvCxnSpPr>
          <p:nvPr/>
        </p:nvCxnSpPr>
        <p:spPr bwMode="auto">
          <a:xfrm>
            <a:off x="4406900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44989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702" name="Oval 30"/>
          <p:cNvSpPr>
            <a:spLocks noChangeArrowheads="1"/>
          </p:cNvSpPr>
          <p:nvPr/>
        </p:nvSpPr>
        <p:spPr bwMode="auto">
          <a:xfrm>
            <a:off x="3203575" y="33559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03" name="AutoShape 31"/>
          <p:cNvCxnSpPr>
            <a:cxnSpLocks noChangeShapeType="1"/>
            <a:endCxn id="28702" idx="7"/>
          </p:cNvCxnSpPr>
          <p:nvPr/>
        </p:nvCxnSpPr>
        <p:spPr bwMode="auto">
          <a:xfrm flipH="1">
            <a:off x="3327400" y="30480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203575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>
            <a:off x="5003800" y="3089275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06" name="AutoShape 34"/>
          <p:cNvCxnSpPr>
            <a:cxnSpLocks noChangeShapeType="1"/>
            <a:stCxn id="28699" idx="5"/>
            <a:endCxn id="28705" idx="1"/>
          </p:cNvCxnSpPr>
          <p:nvPr/>
        </p:nvCxnSpPr>
        <p:spPr bwMode="auto">
          <a:xfrm>
            <a:off x="4767263" y="2687638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859338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8708" name="AutoShape 36"/>
          <p:cNvCxnSpPr>
            <a:cxnSpLocks noChangeShapeType="1"/>
            <a:endCxn id="28705" idx="3"/>
          </p:cNvCxnSpPr>
          <p:nvPr/>
        </p:nvCxnSpPr>
        <p:spPr bwMode="auto">
          <a:xfrm flipV="1">
            <a:off x="3348038" y="3211513"/>
            <a:ext cx="1676400" cy="23971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9" name="AutoShape 37"/>
          <p:cNvCxnSpPr>
            <a:cxnSpLocks noChangeShapeType="1"/>
            <a:endCxn id="28693" idx="5"/>
          </p:cNvCxnSpPr>
          <p:nvPr/>
        </p:nvCxnSpPr>
        <p:spPr bwMode="auto">
          <a:xfrm rot="10800000">
            <a:off x="4046538" y="2616200"/>
            <a:ext cx="957262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0" name="AutoShape 38"/>
          <p:cNvCxnSpPr>
            <a:cxnSpLocks noChangeShapeType="1"/>
          </p:cNvCxnSpPr>
          <p:nvPr/>
        </p:nvCxnSpPr>
        <p:spPr bwMode="auto">
          <a:xfrm flipV="1">
            <a:off x="4067175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6948488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6588125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13" name="AutoShape 41"/>
          <p:cNvCxnSpPr>
            <a:cxnSpLocks noChangeShapeType="1"/>
            <a:stCxn id="28711" idx="3"/>
            <a:endCxn id="28712" idx="7"/>
          </p:cNvCxnSpPr>
          <p:nvPr/>
        </p:nvCxnSpPr>
        <p:spPr bwMode="auto">
          <a:xfrm flipH="1">
            <a:off x="6711950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658812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6227763" y="29241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16" name="AutoShape 44"/>
          <p:cNvCxnSpPr>
            <a:cxnSpLocks noChangeShapeType="1"/>
            <a:endCxn id="28715" idx="7"/>
          </p:cNvCxnSpPr>
          <p:nvPr/>
        </p:nvCxnSpPr>
        <p:spPr bwMode="auto">
          <a:xfrm flipH="1">
            <a:off x="6351588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7" name="Text Box 45"/>
          <p:cNvSpPr txBox="1">
            <a:spLocks noChangeArrowheads="1"/>
          </p:cNvSpPr>
          <p:nvPr/>
        </p:nvSpPr>
        <p:spPr bwMode="auto">
          <a:xfrm>
            <a:off x="6227763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718" name="Oval 46"/>
          <p:cNvSpPr>
            <a:spLocks noChangeArrowheads="1"/>
          </p:cNvSpPr>
          <p:nvPr/>
        </p:nvSpPr>
        <p:spPr bwMode="auto">
          <a:xfrm>
            <a:off x="7308850" y="25654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19" name="AutoShape 47"/>
          <p:cNvCxnSpPr>
            <a:cxnSpLocks noChangeShapeType="1"/>
            <a:stCxn id="28711" idx="5"/>
            <a:endCxn id="28718" idx="1"/>
          </p:cNvCxnSpPr>
          <p:nvPr/>
        </p:nvCxnSpPr>
        <p:spPr bwMode="auto">
          <a:xfrm>
            <a:off x="7072313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7164388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8721" name="Oval 49"/>
          <p:cNvSpPr>
            <a:spLocks noChangeArrowheads="1"/>
          </p:cNvSpPr>
          <p:nvPr/>
        </p:nvSpPr>
        <p:spPr bwMode="auto">
          <a:xfrm>
            <a:off x="5868988" y="33559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22" name="AutoShape 50"/>
          <p:cNvCxnSpPr>
            <a:cxnSpLocks noChangeShapeType="1"/>
            <a:endCxn id="28721" idx="7"/>
          </p:cNvCxnSpPr>
          <p:nvPr/>
        </p:nvCxnSpPr>
        <p:spPr bwMode="auto">
          <a:xfrm flipH="1">
            <a:off x="5992813" y="30480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868988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24" name="Oval 52"/>
          <p:cNvSpPr>
            <a:spLocks noChangeArrowheads="1"/>
          </p:cNvSpPr>
          <p:nvPr/>
        </p:nvSpPr>
        <p:spPr bwMode="auto">
          <a:xfrm>
            <a:off x="7669213" y="30892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25" name="AutoShape 53"/>
          <p:cNvCxnSpPr>
            <a:cxnSpLocks noChangeShapeType="1"/>
            <a:stCxn id="28718" idx="5"/>
            <a:endCxn id="28724" idx="1"/>
          </p:cNvCxnSpPr>
          <p:nvPr/>
        </p:nvCxnSpPr>
        <p:spPr bwMode="auto">
          <a:xfrm>
            <a:off x="7432675" y="268763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7524750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27" name="Oval 55"/>
          <p:cNvSpPr>
            <a:spLocks noChangeArrowheads="1"/>
          </p:cNvSpPr>
          <p:nvPr/>
        </p:nvSpPr>
        <p:spPr bwMode="auto">
          <a:xfrm>
            <a:off x="6948488" y="3017838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28" name="AutoShape 56"/>
          <p:cNvCxnSpPr>
            <a:cxnSpLocks noChangeShapeType="1"/>
            <a:stCxn id="28712" idx="5"/>
            <a:endCxn id="28727" idx="1"/>
          </p:cNvCxnSpPr>
          <p:nvPr/>
        </p:nvCxnSpPr>
        <p:spPr bwMode="auto">
          <a:xfrm>
            <a:off x="6711950" y="2616200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6804025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30" name="Oval 58"/>
          <p:cNvSpPr>
            <a:spLocks noChangeArrowheads="1"/>
          </p:cNvSpPr>
          <p:nvPr/>
        </p:nvSpPr>
        <p:spPr bwMode="auto">
          <a:xfrm>
            <a:off x="8029575" y="359410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31" name="AutoShape 59"/>
          <p:cNvCxnSpPr>
            <a:cxnSpLocks noChangeShapeType="1"/>
            <a:endCxn id="28730" idx="1"/>
          </p:cNvCxnSpPr>
          <p:nvPr/>
        </p:nvCxnSpPr>
        <p:spPr bwMode="auto">
          <a:xfrm>
            <a:off x="7793038" y="32131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7885113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8733" name="Oval 61"/>
          <p:cNvSpPr>
            <a:spLocks noChangeArrowheads="1"/>
          </p:cNvSpPr>
          <p:nvPr/>
        </p:nvSpPr>
        <p:spPr bwMode="auto">
          <a:xfrm>
            <a:off x="5508625" y="3789363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8734" name="AutoShape 62"/>
          <p:cNvCxnSpPr>
            <a:cxnSpLocks noChangeShapeType="1"/>
            <a:endCxn id="28733" idx="7"/>
          </p:cNvCxnSpPr>
          <p:nvPr/>
        </p:nvCxnSpPr>
        <p:spPr bwMode="auto">
          <a:xfrm flipH="1">
            <a:off x="5632450" y="3481388"/>
            <a:ext cx="257175" cy="3286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35" name="Text Box 63"/>
          <p:cNvSpPr txBox="1">
            <a:spLocks noChangeArrowheads="1"/>
          </p:cNvSpPr>
          <p:nvPr/>
        </p:nvSpPr>
        <p:spPr bwMode="auto">
          <a:xfrm>
            <a:off x="5508625" y="33575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8736" name="AutoShape 64"/>
          <p:cNvCxnSpPr>
            <a:cxnSpLocks noChangeShapeType="1"/>
          </p:cNvCxnSpPr>
          <p:nvPr/>
        </p:nvCxnSpPr>
        <p:spPr bwMode="auto">
          <a:xfrm flipV="1">
            <a:off x="6731000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37" name="AutoShape 65"/>
          <p:cNvCxnSpPr>
            <a:cxnSpLocks noChangeShapeType="1"/>
            <a:stCxn id="28730" idx="3"/>
            <a:endCxn id="28727" idx="5"/>
          </p:cNvCxnSpPr>
          <p:nvPr/>
        </p:nvCxnSpPr>
        <p:spPr bwMode="auto">
          <a:xfrm rot="16200000" flipV="1">
            <a:off x="7273131" y="2939257"/>
            <a:ext cx="576263" cy="977900"/>
          </a:xfrm>
          <a:prstGeom prst="curvedConnector3">
            <a:avLst>
              <a:gd name="adj1" fmla="val 1019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38" name="AutoShape 66"/>
          <p:cNvCxnSpPr>
            <a:cxnSpLocks noChangeShapeType="1"/>
          </p:cNvCxnSpPr>
          <p:nvPr/>
        </p:nvCxnSpPr>
        <p:spPr bwMode="auto">
          <a:xfrm rot="10800000">
            <a:off x="6661150" y="26368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39" name="AutoShape 67"/>
          <p:cNvCxnSpPr>
            <a:cxnSpLocks noChangeShapeType="1"/>
            <a:endCxn id="28730" idx="3"/>
          </p:cNvCxnSpPr>
          <p:nvPr/>
        </p:nvCxnSpPr>
        <p:spPr bwMode="auto">
          <a:xfrm flipV="1">
            <a:off x="5632450" y="3716338"/>
            <a:ext cx="2417763" cy="1682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40" name="Text Box 68"/>
          <p:cNvSpPr txBox="1">
            <a:spLocks noChangeArrowheads="1"/>
          </p:cNvSpPr>
          <p:nvPr/>
        </p:nvSpPr>
        <p:spPr bwMode="auto">
          <a:xfrm>
            <a:off x="6227763" y="1484313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Trie(abaa)</a:t>
            </a:r>
            <a:endParaRPr lang="en-US" sz="2000" i="1"/>
          </a:p>
        </p:txBody>
      </p:sp>
      <p:sp>
        <p:nvSpPr>
          <p:cNvPr id="28741" name="Text Box 69"/>
          <p:cNvSpPr txBox="1">
            <a:spLocks noChangeArrowheads="1"/>
          </p:cNvSpPr>
          <p:nvPr/>
        </p:nvSpPr>
        <p:spPr bwMode="auto">
          <a:xfrm>
            <a:off x="5580063" y="4581525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Add next symbol = b</a:t>
            </a:r>
            <a:endParaRPr lang="en-US" sz="2000"/>
          </a:p>
        </p:txBody>
      </p:sp>
      <p:sp>
        <p:nvSpPr>
          <p:cNvPr id="28742" name="Line 70"/>
          <p:cNvSpPr>
            <a:spLocks noChangeShapeType="1"/>
          </p:cNvSpPr>
          <p:nvPr/>
        </p:nvSpPr>
        <p:spPr bwMode="auto">
          <a:xfrm flipH="1" flipV="1">
            <a:off x="5795963" y="4005263"/>
            <a:ext cx="1728787" cy="503237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743" name="Line 71"/>
          <p:cNvSpPr>
            <a:spLocks noChangeShapeType="1"/>
          </p:cNvSpPr>
          <p:nvPr/>
        </p:nvSpPr>
        <p:spPr bwMode="auto">
          <a:xfrm flipH="1" flipV="1">
            <a:off x="6948488" y="3284538"/>
            <a:ext cx="576262" cy="1223962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744" name="Line 72"/>
          <p:cNvSpPr>
            <a:spLocks noChangeShapeType="1"/>
          </p:cNvSpPr>
          <p:nvPr/>
        </p:nvSpPr>
        <p:spPr bwMode="auto">
          <a:xfrm flipV="1">
            <a:off x="7524750" y="3860800"/>
            <a:ext cx="503238" cy="6477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05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E5CA-48C3-40D2-82AA-7CFC76D03F45}" type="slidenum">
              <a:rPr lang="en-US"/>
              <a:pPr/>
              <a:t>21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/>
              <a:t>Trie(abaab)</a:t>
            </a:r>
            <a:endParaRPr lang="en-US" i="1"/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1763713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1403350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01" name="AutoShape 5"/>
          <p:cNvCxnSpPr>
            <a:cxnSpLocks noChangeShapeType="1"/>
            <a:stCxn id="29699" idx="3"/>
            <a:endCxn id="29700" idx="7"/>
          </p:cNvCxnSpPr>
          <p:nvPr/>
        </p:nvCxnSpPr>
        <p:spPr bwMode="auto">
          <a:xfrm flipH="1">
            <a:off x="1527175" y="21844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4033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7717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411413" y="24923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05" name="AutoShape 9"/>
          <p:cNvCxnSpPr>
            <a:cxnSpLocks noChangeShapeType="1"/>
            <a:stCxn id="29703" idx="3"/>
            <a:endCxn id="29704" idx="7"/>
          </p:cNvCxnSpPr>
          <p:nvPr/>
        </p:nvCxnSpPr>
        <p:spPr bwMode="auto">
          <a:xfrm flipH="1">
            <a:off x="25352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4114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9707" name="AutoShape 11"/>
          <p:cNvCxnSpPr>
            <a:cxnSpLocks noChangeShapeType="1"/>
            <a:stCxn id="29700" idx="6"/>
            <a:endCxn id="29699" idx="4"/>
          </p:cNvCxnSpPr>
          <p:nvPr/>
        </p:nvCxnSpPr>
        <p:spPr bwMode="auto">
          <a:xfrm flipV="1">
            <a:off x="1547813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2051050" y="29241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09" name="AutoShape 13"/>
          <p:cNvCxnSpPr>
            <a:cxnSpLocks noChangeShapeType="1"/>
            <a:endCxn id="29708" idx="7"/>
          </p:cNvCxnSpPr>
          <p:nvPr/>
        </p:nvCxnSpPr>
        <p:spPr bwMode="auto">
          <a:xfrm flipH="1">
            <a:off x="2174875" y="26162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0510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12" name="AutoShape 16"/>
          <p:cNvCxnSpPr>
            <a:cxnSpLocks noChangeShapeType="1"/>
            <a:stCxn id="29703" idx="5"/>
            <a:endCxn id="29711" idx="1"/>
          </p:cNvCxnSpPr>
          <p:nvPr/>
        </p:nvCxnSpPr>
        <p:spPr bwMode="auto">
          <a:xfrm>
            <a:off x="2895600" y="21844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3" name="AutoShape 17"/>
          <p:cNvCxnSpPr>
            <a:cxnSpLocks noChangeShapeType="1"/>
            <a:endCxn id="29711" idx="3"/>
          </p:cNvCxnSpPr>
          <p:nvPr/>
        </p:nvCxnSpPr>
        <p:spPr bwMode="auto">
          <a:xfrm flipV="1">
            <a:off x="2195513" y="2687638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4" name="AutoShape 18"/>
          <p:cNvCxnSpPr>
            <a:cxnSpLocks noChangeShapeType="1"/>
            <a:stCxn id="29711" idx="2"/>
            <a:endCxn id="29703" idx="4"/>
          </p:cNvCxnSpPr>
          <p:nvPr/>
        </p:nvCxnSpPr>
        <p:spPr bwMode="auto">
          <a:xfrm rot="10800000">
            <a:off x="2844800" y="22050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29876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42830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3922713" y="24923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18" name="AutoShape 22"/>
          <p:cNvCxnSpPr>
            <a:cxnSpLocks noChangeShapeType="1"/>
            <a:stCxn id="29716" idx="3"/>
            <a:endCxn id="29717" idx="7"/>
          </p:cNvCxnSpPr>
          <p:nvPr/>
        </p:nvCxnSpPr>
        <p:spPr bwMode="auto">
          <a:xfrm flipH="1">
            <a:off x="40465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39227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20" name="Oval 24"/>
          <p:cNvSpPr>
            <a:spLocks noChangeArrowheads="1"/>
          </p:cNvSpPr>
          <p:nvPr/>
        </p:nvSpPr>
        <p:spPr bwMode="auto">
          <a:xfrm>
            <a:off x="3562350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21" name="AutoShape 25"/>
          <p:cNvCxnSpPr>
            <a:cxnSpLocks noChangeShapeType="1"/>
            <a:endCxn id="29720" idx="7"/>
          </p:cNvCxnSpPr>
          <p:nvPr/>
        </p:nvCxnSpPr>
        <p:spPr bwMode="auto">
          <a:xfrm flipH="1">
            <a:off x="3686175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5623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23" name="Oval 27"/>
          <p:cNvSpPr>
            <a:spLocks noChangeArrowheads="1"/>
          </p:cNvSpPr>
          <p:nvPr/>
        </p:nvSpPr>
        <p:spPr bwMode="auto">
          <a:xfrm>
            <a:off x="46434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24" name="AutoShape 28"/>
          <p:cNvCxnSpPr>
            <a:cxnSpLocks noChangeShapeType="1"/>
            <a:stCxn id="29716" idx="5"/>
            <a:endCxn id="29723" idx="1"/>
          </p:cNvCxnSpPr>
          <p:nvPr/>
        </p:nvCxnSpPr>
        <p:spPr bwMode="auto">
          <a:xfrm>
            <a:off x="4406900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44989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26" name="Oval 30"/>
          <p:cNvSpPr>
            <a:spLocks noChangeArrowheads="1"/>
          </p:cNvSpPr>
          <p:nvPr/>
        </p:nvSpPr>
        <p:spPr bwMode="auto">
          <a:xfrm>
            <a:off x="3203575" y="33559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27" name="AutoShape 31"/>
          <p:cNvCxnSpPr>
            <a:cxnSpLocks noChangeShapeType="1"/>
            <a:endCxn id="29726" idx="7"/>
          </p:cNvCxnSpPr>
          <p:nvPr/>
        </p:nvCxnSpPr>
        <p:spPr bwMode="auto">
          <a:xfrm flipH="1">
            <a:off x="3327400" y="30480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203575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29" name="Oval 33"/>
          <p:cNvSpPr>
            <a:spLocks noChangeArrowheads="1"/>
          </p:cNvSpPr>
          <p:nvPr/>
        </p:nvSpPr>
        <p:spPr bwMode="auto">
          <a:xfrm>
            <a:off x="5003800" y="3089275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30" name="AutoShape 34"/>
          <p:cNvCxnSpPr>
            <a:cxnSpLocks noChangeShapeType="1"/>
            <a:stCxn id="29723" idx="5"/>
            <a:endCxn id="29729" idx="1"/>
          </p:cNvCxnSpPr>
          <p:nvPr/>
        </p:nvCxnSpPr>
        <p:spPr bwMode="auto">
          <a:xfrm>
            <a:off x="4767263" y="2687638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859338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9732" name="AutoShape 36"/>
          <p:cNvCxnSpPr>
            <a:cxnSpLocks noChangeShapeType="1"/>
            <a:endCxn id="29729" idx="3"/>
          </p:cNvCxnSpPr>
          <p:nvPr/>
        </p:nvCxnSpPr>
        <p:spPr bwMode="auto">
          <a:xfrm flipV="1">
            <a:off x="3348038" y="3211513"/>
            <a:ext cx="1676400" cy="23971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33" name="AutoShape 37"/>
          <p:cNvCxnSpPr>
            <a:cxnSpLocks noChangeShapeType="1"/>
            <a:endCxn id="29717" idx="5"/>
          </p:cNvCxnSpPr>
          <p:nvPr/>
        </p:nvCxnSpPr>
        <p:spPr bwMode="auto">
          <a:xfrm rot="10800000">
            <a:off x="4046538" y="2616200"/>
            <a:ext cx="957262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34" name="AutoShape 38"/>
          <p:cNvCxnSpPr>
            <a:cxnSpLocks noChangeShapeType="1"/>
          </p:cNvCxnSpPr>
          <p:nvPr/>
        </p:nvCxnSpPr>
        <p:spPr bwMode="auto">
          <a:xfrm flipV="1">
            <a:off x="4067175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35" name="Oval 39"/>
          <p:cNvSpPr>
            <a:spLocks noChangeArrowheads="1"/>
          </p:cNvSpPr>
          <p:nvPr/>
        </p:nvSpPr>
        <p:spPr bwMode="auto">
          <a:xfrm>
            <a:off x="6948488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736" name="Oval 40"/>
          <p:cNvSpPr>
            <a:spLocks noChangeArrowheads="1"/>
          </p:cNvSpPr>
          <p:nvPr/>
        </p:nvSpPr>
        <p:spPr bwMode="auto">
          <a:xfrm>
            <a:off x="6588125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37" name="AutoShape 41"/>
          <p:cNvCxnSpPr>
            <a:cxnSpLocks noChangeShapeType="1"/>
            <a:stCxn id="29735" idx="3"/>
            <a:endCxn id="29736" idx="7"/>
          </p:cNvCxnSpPr>
          <p:nvPr/>
        </p:nvCxnSpPr>
        <p:spPr bwMode="auto">
          <a:xfrm flipH="1">
            <a:off x="6711950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658812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39" name="Oval 43"/>
          <p:cNvSpPr>
            <a:spLocks noChangeArrowheads="1"/>
          </p:cNvSpPr>
          <p:nvPr/>
        </p:nvSpPr>
        <p:spPr bwMode="auto">
          <a:xfrm>
            <a:off x="6227763" y="29241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40" name="AutoShape 44"/>
          <p:cNvCxnSpPr>
            <a:cxnSpLocks noChangeShapeType="1"/>
            <a:endCxn id="29739" idx="7"/>
          </p:cNvCxnSpPr>
          <p:nvPr/>
        </p:nvCxnSpPr>
        <p:spPr bwMode="auto">
          <a:xfrm flipH="1">
            <a:off x="6351588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6227763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42" name="Oval 46"/>
          <p:cNvSpPr>
            <a:spLocks noChangeArrowheads="1"/>
          </p:cNvSpPr>
          <p:nvPr/>
        </p:nvSpPr>
        <p:spPr bwMode="auto">
          <a:xfrm>
            <a:off x="7308850" y="25654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43" name="AutoShape 47"/>
          <p:cNvCxnSpPr>
            <a:cxnSpLocks noChangeShapeType="1"/>
            <a:stCxn id="29735" idx="5"/>
            <a:endCxn id="29742" idx="1"/>
          </p:cNvCxnSpPr>
          <p:nvPr/>
        </p:nvCxnSpPr>
        <p:spPr bwMode="auto">
          <a:xfrm>
            <a:off x="7072313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7164388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29745" name="Oval 49"/>
          <p:cNvSpPr>
            <a:spLocks noChangeArrowheads="1"/>
          </p:cNvSpPr>
          <p:nvPr/>
        </p:nvSpPr>
        <p:spPr bwMode="auto">
          <a:xfrm>
            <a:off x="5868988" y="33559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46" name="AutoShape 50"/>
          <p:cNvCxnSpPr>
            <a:cxnSpLocks noChangeShapeType="1"/>
            <a:endCxn id="29745" idx="7"/>
          </p:cNvCxnSpPr>
          <p:nvPr/>
        </p:nvCxnSpPr>
        <p:spPr bwMode="auto">
          <a:xfrm flipH="1">
            <a:off x="5992813" y="30480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47" name="Text Box 51"/>
          <p:cNvSpPr txBox="1">
            <a:spLocks noChangeArrowheads="1"/>
          </p:cNvSpPr>
          <p:nvPr/>
        </p:nvSpPr>
        <p:spPr bwMode="auto">
          <a:xfrm>
            <a:off x="5868988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48" name="Oval 52"/>
          <p:cNvSpPr>
            <a:spLocks noChangeArrowheads="1"/>
          </p:cNvSpPr>
          <p:nvPr/>
        </p:nvSpPr>
        <p:spPr bwMode="auto">
          <a:xfrm>
            <a:off x="7669213" y="30892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49" name="AutoShape 53"/>
          <p:cNvCxnSpPr>
            <a:cxnSpLocks noChangeShapeType="1"/>
            <a:stCxn id="29742" idx="5"/>
            <a:endCxn id="29748" idx="1"/>
          </p:cNvCxnSpPr>
          <p:nvPr/>
        </p:nvCxnSpPr>
        <p:spPr bwMode="auto">
          <a:xfrm>
            <a:off x="7432675" y="268763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7524750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51" name="Oval 55"/>
          <p:cNvSpPr>
            <a:spLocks noChangeArrowheads="1"/>
          </p:cNvSpPr>
          <p:nvPr/>
        </p:nvSpPr>
        <p:spPr bwMode="auto">
          <a:xfrm>
            <a:off x="6948488" y="3017838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52" name="AutoShape 56"/>
          <p:cNvCxnSpPr>
            <a:cxnSpLocks noChangeShapeType="1"/>
            <a:stCxn id="29736" idx="5"/>
            <a:endCxn id="29751" idx="1"/>
          </p:cNvCxnSpPr>
          <p:nvPr/>
        </p:nvCxnSpPr>
        <p:spPr bwMode="auto">
          <a:xfrm>
            <a:off x="6711950" y="2616200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6804025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54" name="Oval 58"/>
          <p:cNvSpPr>
            <a:spLocks noChangeArrowheads="1"/>
          </p:cNvSpPr>
          <p:nvPr/>
        </p:nvSpPr>
        <p:spPr bwMode="auto">
          <a:xfrm>
            <a:off x="8029575" y="359410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55" name="AutoShape 59"/>
          <p:cNvCxnSpPr>
            <a:cxnSpLocks noChangeShapeType="1"/>
            <a:endCxn id="29754" idx="1"/>
          </p:cNvCxnSpPr>
          <p:nvPr/>
        </p:nvCxnSpPr>
        <p:spPr bwMode="auto">
          <a:xfrm>
            <a:off x="7793038" y="32131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7885113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29757" name="Oval 61"/>
          <p:cNvSpPr>
            <a:spLocks noChangeArrowheads="1"/>
          </p:cNvSpPr>
          <p:nvPr/>
        </p:nvSpPr>
        <p:spPr bwMode="auto">
          <a:xfrm>
            <a:off x="5508625" y="3789363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9758" name="AutoShape 62"/>
          <p:cNvCxnSpPr>
            <a:cxnSpLocks noChangeShapeType="1"/>
            <a:endCxn id="29757" idx="7"/>
          </p:cNvCxnSpPr>
          <p:nvPr/>
        </p:nvCxnSpPr>
        <p:spPr bwMode="auto">
          <a:xfrm flipH="1">
            <a:off x="5632450" y="3481388"/>
            <a:ext cx="257175" cy="3286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5508625" y="33575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29760" name="AutoShape 64"/>
          <p:cNvCxnSpPr>
            <a:cxnSpLocks noChangeShapeType="1"/>
          </p:cNvCxnSpPr>
          <p:nvPr/>
        </p:nvCxnSpPr>
        <p:spPr bwMode="auto">
          <a:xfrm flipV="1">
            <a:off x="6731000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61" name="AutoShape 65"/>
          <p:cNvCxnSpPr>
            <a:cxnSpLocks noChangeShapeType="1"/>
            <a:stCxn id="29754" idx="3"/>
            <a:endCxn id="29751" idx="5"/>
          </p:cNvCxnSpPr>
          <p:nvPr/>
        </p:nvCxnSpPr>
        <p:spPr bwMode="auto">
          <a:xfrm rot="16200000" flipV="1">
            <a:off x="7273131" y="2939257"/>
            <a:ext cx="576263" cy="977900"/>
          </a:xfrm>
          <a:prstGeom prst="curvedConnector3">
            <a:avLst>
              <a:gd name="adj1" fmla="val 1019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62" name="AutoShape 66"/>
          <p:cNvCxnSpPr>
            <a:cxnSpLocks noChangeShapeType="1"/>
          </p:cNvCxnSpPr>
          <p:nvPr/>
        </p:nvCxnSpPr>
        <p:spPr bwMode="auto">
          <a:xfrm rot="10800000">
            <a:off x="6661150" y="26368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63" name="AutoShape 67"/>
          <p:cNvCxnSpPr>
            <a:cxnSpLocks noChangeShapeType="1"/>
            <a:endCxn id="29754" idx="3"/>
          </p:cNvCxnSpPr>
          <p:nvPr/>
        </p:nvCxnSpPr>
        <p:spPr bwMode="auto">
          <a:xfrm flipV="1">
            <a:off x="5632450" y="3716338"/>
            <a:ext cx="2417763" cy="1682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64" name="Text Box 68"/>
          <p:cNvSpPr txBox="1">
            <a:spLocks noChangeArrowheads="1"/>
          </p:cNvSpPr>
          <p:nvPr/>
        </p:nvSpPr>
        <p:spPr bwMode="auto">
          <a:xfrm>
            <a:off x="6227763" y="1484313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Trie(abaa)</a:t>
            </a:r>
            <a:endParaRPr lang="en-US" sz="2000" i="1"/>
          </a:p>
        </p:txBody>
      </p:sp>
      <p:sp>
        <p:nvSpPr>
          <p:cNvPr id="29765" name="Text Box 69"/>
          <p:cNvSpPr txBox="1">
            <a:spLocks noChangeArrowheads="1"/>
          </p:cNvSpPr>
          <p:nvPr/>
        </p:nvSpPr>
        <p:spPr bwMode="auto">
          <a:xfrm>
            <a:off x="5580063" y="4581525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Add next symbol = b</a:t>
            </a:r>
            <a:endParaRPr lang="en-US" sz="2000"/>
          </a:p>
        </p:txBody>
      </p:sp>
      <p:sp>
        <p:nvSpPr>
          <p:cNvPr id="29766" name="Line 70"/>
          <p:cNvSpPr>
            <a:spLocks noChangeShapeType="1"/>
          </p:cNvSpPr>
          <p:nvPr/>
        </p:nvSpPr>
        <p:spPr bwMode="auto">
          <a:xfrm flipH="1" flipV="1">
            <a:off x="5795963" y="4005263"/>
            <a:ext cx="1728787" cy="503237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67" name="Line 71"/>
          <p:cNvSpPr>
            <a:spLocks noChangeShapeType="1"/>
          </p:cNvSpPr>
          <p:nvPr/>
        </p:nvSpPr>
        <p:spPr bwMode="auto">
          <a:xfrm flipH="1" flipV="1">
            <a:off x="6948488" y="3284538"/>
            <a:ext cx="576262" cy="1223962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68" name="Line 72"/>
          <p:cNvSpPr>
            <a:spLocks noChangeShapeType="1"/>
          </p:cNvSpPr>
          <p:nvPr/>
        </p:nvSpPr>
        <p:spPr bwMode="auto">
          <a:xfrm flipV="1">
            <a:off x="7524750" y="3860800"/>
            <a:ext cx="503238" cy="6477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5003800" y="5157788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From here on b-arc already exists</a:t>
            </a:r>
            <a:endParaRPr lang="en-US" sz="2000"/>
          </a:p>
        </p:txBody>
      </p:sp>
      <p:sp>
        <p:nvSpPr>
          <p:cNvPr id="29770" name="Line 74"/>
          <p:cNvSpPr>
            <a:spLocks noChangeShapeType="1"/>
          </p:cNvSpPr>
          <p:nvPr/>
        </p:nvSpPr>
        <p:spPr bwMode="auto">
          <a:xfrm flipV="1">
            <a:off x="5940425" y="2708275"/>
            <a:ext cx="647700" cy="2449513"/>
          </a:xfrm>
          <a:prstGeom prst="line">
            <a:avLst/>
          </a:prstGeom>
          <a:noFill/>
          <a:ln w="38100">
            <a:solidFill>
              <a:srgbClr val="CC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B2CE-9D4C-4B56-BC0A-AABFC77A6CE6}" type="slidenum">
              <a:rPr lang="en-US"/>
              <a:pPr/>
              <a:t>22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/>
              <a:t>Trie(abaab)</a:t>
            </a:r>
            <a:endParaRPr lang="en-US" i="1"/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1763713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1403350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41" name="AutoShape 5"/>
          <p:cNvCxnSpPr>
            <a:cxnSpLocks noChangeShapeType="1"/>
            <a:stCxn id="14339" idx="3"/>
            <a:endCxn id="14340" idx="7"/>
          </p:cNvCxnSpPr>
          <p:nvPr/>
        </p:nvCxnSpPr>
        <p:spPr bwMode="auto">
          <a:xfrm flipH="1">
            <a:off x="1527175" y="21844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033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27717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2411413" y="24923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45" name="AutoShape 9"/>
          <p:cNvCxnSpPr>
            <a:cxnSpLocks noChangeShapeType="1"/>
            <a:stCxn id="14343" idx="3"/>
            <a:endCxn id="14344" idx="7"/>
          </p:cNvCxnSpPr>
          <p:nvPr/>
        </p:nvCxnSpPr>
        <p:spPr bwMode="auto">
          <a:xfrm flipH="1">
            <a:off x="25352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4114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4347" name="AutoShape 11"/>
          <p:cNvCxnSpPr>
            <a:cxnSpLocks noChangeShapeType="1"/>
            <a:stCxn id="14340" idx="6"/>
            <a:endCxn id="14339" idx="4"/>
          </p:cNvCxnSpPr>
          <p:nvPr/>
        </p:nvCxnSpPr>
        <p:spPr bwMode="auto">
          <a:xfrm flipV="1">
            <a:off x="1547813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2051050" y="29241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49" name="AutoShape 13"/>
          <p:cNvCxnSpPr>
            <a:cxnSpLocks noChangeShapeType="1"/>
            <a:endCxn id="14348" idx="7"/>
          </p:cNvCxnSpPr>
          <p:nvPr/>
        </p:nvCxnSpPr>
        <p:spPr bwMode="auto">
          <a:xfrm flipH="1">
            <a:off x="2174875" y="26162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0510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52" name="AutoShape 16"/>
          <p:cNvCxnSpPr>
            <a:cxnSpLocks noChangeShapeType="1"/>
            <a:stCxn id="14343" idx="5"/>
            <a:endCxn id="14351" idx="1"/>
          </p:cNvCxnSpPr>
          <p:nvPr/>
        </p:nvCxnSpPr>
        <p:spPr bwMode="auto">
          <a:xfrm>
            <a:off x="2895600" y="21844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3" name="AutoShape 17"/>
          <p:cNvCxnSpPr>
            <a:cxnSpLocks noChangeShapeType="1"/>
            <a:endCxn id="14351" idx="3"/>
          </p:cNvCxnSpPr>
          <p:nvPr/>
        </p:nvCxnSpPr>
        <p:spPr bwMode="auto">
          <a:xfrm flipV="1">
            <a:off x="2195513" y="2687638"/>
            <a:ext cx="957262" cy="3095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4" name="AutoShape 18"/>
          <p:cNvCxnSpPr>
            <a:cxnSpLocks noChangeShapeType="1"/>
            <a:stCxn id="14351" idx="2"/>
            <a:endCxn id="14343" idx="4"/>
          </p:cNvCxnSpPr>
          <p:nvPr/>
        </p:nvCxnSpPr>
        <p:spPr bwMode="auto">
          <a:xfrm rot="10800000">
            <a:off x="2844800" y="22050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9876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4283075" y="20605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3922713" y="24923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58" name="AutoShape 22"/>
          <p:cNvCxnSpPr>
            <a:cxnSpLocks noChangeShapeType="1"/>
            <a:stCxn id="14356" idx="3"/>
            <a:endCxn id="14357" idx="7"/>
          </p:cNvCxnSpPr>
          <p:nvPr/>
        </p:nvCxnSpPr>
        <p:spPr bwMode="auto">
          <a:xfrm flipH="1">
            <a:off x="4046538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922713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3562350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61" name="AutoShape 25"/>
          <p:cNvCxnSpPr>
            <a:cxnSpLocks noChangeShapeType="1"/>
            <a:endCxn id="14360" idx="7"/>
          </p:cNvCxnSpPr>
          <p:nvPr/>
        </p:nvCxnSpPr>
        <p:spPr bwMode="auto">
          <a:xfrm flipH="1">
            <a:off x="3686175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3562350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46434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64" name="AutoShape 28"/>
          <p:cNvCxnSpPr>
            <a:cxnSpLocks noChangeShapeType="1"/>
            <a:stCxn id="14356" idx="5"/>
            <a:endCxn id="14363" idx="1"/>
          </p:cNvCxnSpPr>
          <p:nvPr/>
        </p:nvCxnSpPr>
        <p:spPr bwMode="auto">
          <a:xfrm>
            <a:off x="4406900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989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3203575" y="33559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67" name="AutoShape 31"/>
          <p:cNvCxnSpPr>
            <a:cxnSpLocks noChangeShapeType="1"/>
            <a:endCxn id="14366" idx="7"/>
          </p:cNvCxnSpPr>
          <p:nvPr/>
        </p:nvCxnSpPr>
        <p:spPr bwMode="auto">
          <a:xfrm flipH="1">
            <a:off x="3327400" y="3048000"/>
            <a:ext cx="257175" cy="3286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203575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5003800" y="3089275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70" name="AutoShape 34"/>
          <p:cNvCxnSpPr>
            <a:cxnSpLocks noChangeShapeType="1"/>
            <a:stCxn id="14363" idx="5"/>
            <a:endCxn id="14369" idx="1"/>
          </p:cNvCxnSpPr>
          <p:nvPr/>
        </p:nvCxnSpPr>
        <p:spPr bwMode="auto">
          <a:xfrm>
            <a:off x="4767263" y="2687638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859338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4372" name="AutoShape 36"/>
          <p:cNvCxnSpPr>
            <a:cxnSpLocks noChangeShapeType="1"/>
            <a:endCxn id="14369" idx="3"/>
          </p:cNvCxnSpPr>
          <p:nvPr/>
        </p:nvCxnSpPr>
        <p:spPr bwMode="auto">
          <a:xfrm flipV="1">
            <a:off x="3348038" y="3211513"/>
            <a:ext cx="1676400" cy="23971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3" name="AutoShape 37"/>
          <p:cNvCxnSpPr>
            <a:cxnSpLocks noChangeShapeType="1"/>
            <a:endCxn id="14357" idx="5"/>
          </p:cNvCxnSpPr>
          <p:nvPr/>
        </p:nvCxnSpPr>
        <p:spPr bwMode="auto">
          <a:xfrm rot="10800000">
            <a:off x="4046538" y="2616200"/>
            <a:ext cx="957262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4" name="AutoShape 38"/>
          <p:cNvCxnSpPr>
            <a:cxnSpLocks noChangeShapeType="1"/>
          </p:cNvCxnSpPr>
          <p:nvPr/>
        </p:nvCxnSpPr>
        <p:spPr bwMode="auto">
          <a:xfrm flipV="1">
            <a:off x="4067175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75" name="Oval 39"/>
          <p:cNvSpPr>
            <a:spLocks noChangeArrowheads="1"/>
          </p:cNvSpPr>
          <p:nvPr/>
        </p:nvSpPr>
        <p:spPr bwMode="auto">
          <a:xfrm>
            <a:off x="6948488" y="2060575"/>
            <a:ext cx="144462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6588125" y="24923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77" name="AutoShape 41"/>
          <p:cNvCxnSpPr>
            <a:cxnSpLocks noChangeShapeType="1"/>
            <a:stCxn id="14375" idx="3"/>
            <a:endCxn id="14376" idx="7"/>
          </p:cNvCxnSpPr>
          <p:nvPr/>
        </p:nvCxnSpPr>
        <p:spPr bwMode="auto">
          <a:xfrm flipH="1">
            <a:off x="6711950" y="21844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658812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6227763" y="29241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80" name="AutoShape 44"/>
          <p:cNvCxnSpPr>
            <a:cxnSpLocks noChangeShapeType="1"/>
            <a:endCxn id="14379" idx="7"/>
          </p:cNvCxnSpPr>
          <p:nvPr/>
        </p:nvCxnSpPr>
        <p:spPr bwMode="auto">
          <a:xfrm flipH="1">
            <a:off x="6351588" y="26162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6227763" y="24923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7308850" y="25654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83" name="AutoShape 47"/>
          <p:cNvCxnSpPr>
            <a:cxnSpLocks noChangeShapeType="1"/>
            <a:stCxn id="14375" idx="5"/>
            <a:endCxn id="14382" idx="1"/>
          </p:cNvCxnSpPr>
          <p:nvPr/>
        </p:nvCxnSpPr>
        <p:spPr bwMode="auto">
          <a:xfrm>
            <a:off x="7072313" y="21844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84" name="Text Box 48"/>
          <p:cNvSpPr txBox="1">
            <a:spLocks noChangeArrowheads="1"/>
          </p:cNvSpPr>
          <p:nvPr/>
        </p:nvSpPr>
        <p:spPr bwMode="auto">
          <a:xfrm>
            <a:off x="7164388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385" name="Oval 49"/>
          <p:cNvSpPr>
            <a:spLocks noChangeArrowheads="1"/>
          </p:cNvSpPr>
          <p:nvPr/>
        </p:nvSpPr>
        <p:spPr bwMode="auto">
          <a:xfrm>
            <a:off x="5868988" y="33559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86" name="AutoShape 50"/>
          <p:cNvCxnSpPr>
            <a:cxnSpLocks noChangeShapeType="1"/>
            <a:endCxn id="14385" idx="7"/>
          </p:cNvCxnSpPr>
          <p:nvPr/>
        </p:nvCxnSpPr>
        <p:spPr bwMode="auto">
          <a:xfrm flipH="1">
            <a:off x="5992813" y="30480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5868988" y="2924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88" name="Oval 52"/>
          <p:cNvSpPr>
            <a:spLocks noChangeArrowheads="1"/>
          </p:cNvSpPr>
          <p:nvPr/>
        </p:nvSpPr>
        <p:spPr bwMode="auto">
          <a:xfrm>
            <a:off x="7669213" y="30892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89" name="AutoShape 53"/>
          <p:cNvCxnSpPr>
            <a:cxnSpLocks noChangeShapeType="1"/>
            <a:stCxn id="14382" idx="5"/>
            <a:endCxn id="14388" idx="1"/>
          </p:cNvCxnSpPr>
          <p:nvPr/>
        </p:nvCxnSpPr>
        <p:spPr bwMode="auto">
          <a:xfrm>
            <a:off x="7432675" y="268763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7524750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6948488" y="3017838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92" name="AutoShape 56"/>
          <p:cNvCxnSpPr>
            <a:cxnSpLocks noChangeShapeType="1"/>
            <a:stCxn id="14376" idx="5"/>
            <a:endCxn id="14391" idx="1"/>
          </p:cNvCxnSpPr>
          <p:nvPr/>
        </p:nvCxnSpPr>
        <p:spPr bwMode="auto">
          <a:xfrm>
            <a:off x="6711950" y="2616200"/>
            <a:ext cx="257175" cy="4222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804025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94" name="Oval 58"/>
          <p:cNvSpPr>
            <a:spLocks noChangeArrowheads="1"/>
          </p:cNvSpPr>
          <p:nvPr/>
        </p:nvSpPr>
        <p:spPr bwMode="auto">
          <a:xfrm>
            <a:off x="8029575" y="359410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95" name="AutoShape 59"/>
          <p:cNvCxnSpPr>
            <a:cxnSpLocks noChangeShapeType="1"/>
            <a:endCxn id="14394" idx="1"/>
          </p:cNvCxnSpPr>
          <p:nvPr/>
        </p:nvCxnSpPr>
        <p:spPr bwMode="auto">
          <a:xfrm>
            <a:off x="7793038" y="3213100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7885113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397" name="Oval 61"/>
          <p:cNvSpPr>
            <a:spLocks noChangeArrowheads="1"/>
          </p:cNvSpPr>
          <p:nvPr/>
        </p:nvSpPr>
        <p:spPr bwMode="auto">
          <a:xfrm>
            <a:off x="5508625" y="3789363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398" name="AutoShape 62"/>
          <p:cNvCxnSpPr>
            <a:cxnSpLocks noChangeShapeType="1"/>
            <a:endCxn id="14397" idx="7"/>
          </p:cNvCxnSpPr>
          <p:nvPr/>
        </p:nvCxnSpPr>
        <p:spPr bwMode="auto">
          <a:xfrm flipH="1">
            <a:off x="5632450" y="3481388"/>
            <a:ext cx="257175" cy="3286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5508625" y="33575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4400" name="AutoShape 64"/>
          <p:cNvCxnSpPr>
            <a:cxnSpLocks noChangeShapeType="1"/>
          </p:cNvCxnSpPr>
          <p:nvPr/>
        </p:nvCxnSpPr>
        <p:spPr bwMode="auto">
          <a:xfrm flipV="1">
            <a:off x="6731000" y="2205038"/>
            <a:ext cx="288925" cy="360362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01" name="AutoShape 65"/>
          <p:cNvCxnSpPr>
            <a:cxnSpLocks noChangeShapeType="1"/>
            <a:stCxn id="14394" idx="3"/>
            <a:endCxn id="14391" idx="5"/>
          </p:cNvCxnSpPr>
          <p:nvPr/>
        </p:nvCxnSpPr>
        <p:spPr bwMode="auto">
          <a:xfrm rot="16200000" flipV="1">
            <a:off x="7273131" y="2939257"/>
            <a:ext cx="576263" cy="977900"/>
          </a:xfrm>
          <a:prstGeom prst="curvedConnector3">
            <a:avLst>
              <a:gd name="adj1" fmla="val 1019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02" name="AutoShape 66"/>
          <p:cNvCxnSpPr>
            <a:cxnSpLocks noChangeShapeType="1"/>
          </p:cNvCxnSpPr>
          <p:nvPr/>
        </p:nvCxnSpPr>
        <p:spPr bwMode="auto">
          <a:xfrm rot="10800000">
            <a:off x="6661150" y="2636838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03" name="AutoShape 67"/>
          <p:cNvCxnSpPr>
            <a:cxnSpLocks noChangeShapeType="1"/>
            <a:endCxn id="14394" idx="3"/>
          </p:cNvCxnSpPr>
          <p:nvPr/>
        </p:nvCxnSpPr>
        <p:spPr bwMode="auto">
          <a:xfrm flipV="1">
            <a:off x="5632450" y="3716338"/>
            <a:ext cx="2417763" cy="1682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04" name="Oval 68"/>
          <p:cNvSpPr>
            <a:spLocks noChangeArrowheads="1"/>
          </p:cNvSpPr>
          <p:nvPr/>
        </p:nvSpPr>
        <p:spPr bwMode="auto">
          <a:xfrm>
            <a:off x="3924300" y="40036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405" name="Oval 69"/>
          <p:cNvSpPr>
            <a:spLocks noChangeArrowheads="1"/>
          </p:cNvSpPr>
          <p:nvPr/>
        </p:nvSpPr>
        <p:spPr bwMode="auto">
          <a:xfrm>
            <a:off x="3563938" y="44354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06" name="AutoShape 70"/>
          <p:cNvCxnSpPr>
            <a:cxnSpLocks noChangeShapeType="1"/>
            <a:stCxn id="14404" idx="3"/>
            <a:endCxn id="14405" idx="7"/>
          </p:cNvCxnSpPr>
          <p:nvPr/>
        </p:nvCxnSpPr>
        <p:spPr bwMode="auto">
          <a:xfrm flipH="1">
            <a:off x="3687763" y="41275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07" name="Text Box 71"/>
          <p:cNvSpPr txBox="1">
            <a:spLocks noChangeArrowheads="1"/>
          </p:cNvSpPr>
          <p:nvPr/>
        </p:nvSpPr>
        <p:spPr bwMode="auto">
          <a:xfrm>
            <a:off x="3563938" y="40036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08" name="Oval 72"/>
          <p:cNvSpPr>
            <a:spLocks noChangeArrowheads="1"/>
          </p:cNvSpPr>
          <p:nvPr/>
        </p:nvSpPr>
        <p:spPr bwMode="auto">
          <a:xfrm>
            <a:off x="3203575" y="486727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09" name="AutoShape 73"/>
          <p:cNvCxnSpPr>
            <a:cxnSpLocks noChangeShapeType="1"/>
            <a:endCxn id="14408" idx="7"/>
          </p:cNvCxnSpPr>
          <p:nvPr/>
        </p:nvCxnSpPr>
        <p:spPr bwMode="auto">
          <a:xfrm flipH="1">
            <a:off x="3327400" y="45593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3203575" y="44354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411" name="Oval 75"/>
          <p:cNvSpPr>
            <a:spLocks noChangeArrowheads="1"/>
          </p:cNvSpPr>
          <p:nvPr/>
        </p:nvSpPr>
        <p:spPr bwMode="auto">
          <a:xfrm>
            <a:off x="4284663" y="450850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12" name="AutoShape 76"/>
          <p:cNvCxnSpPr>
            <a:cxnSpLocks noChangeShapeType="1"/>
            <a:stCxn id="14404" idx="5"/>
            <a:endCxn id="14411" idx="1"/>
          </p:cNvCxnSpPr>
          <p:nvPr/>
        </p:nvCxnSpPr>
        <p:spPr bwMode="auto">
          <a:xfrm>
            <a:off x="4048125" y="41275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4140200" y="40036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414" name="Oval 78"/>
          <p:cNvSpPr>
            <a:spLocks noChangeArrowheads="1"/>
          </p:cNvSpPr>
          <p:nvPr/>
        </p:nvSpPr>
        <p:spPr bwMode="auto">
          <a:xfrm>
            <a:off x="2844800" y="52990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15" name="AutoShape 79"/>
          <p:cNvCxnSpPr>
            <a:cxnSpLocks noChangeShapeType="1"/>
            <a:endCxn id="14414" idx="7"/>
          </p:cNvCxnSpPr>
          <p:nvPr/>
        </p:nvCxnSpPr>
        <p:spPr bwMode="auto">
          <a:xfrm flipH="1">
            <a:off x="2968625" y="49911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16" name="Text Box 80"/>
          <p:cNvSpPr txBox="1">
            <a:spLocks noChangeArrowheads="1"/>
          </p:cNvSpPr>
          <p:nvPr/>
        </p:nvSpPr>
        <p:spPr bwMode="auto">
          <a:xfrm>
            <a:off x="2844800" y="48672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17" name="Oval 81"/>
          <p:cNvSpPr>
            <a:spLocks noChangeArrowheads="1"/>
          </p:cNvSpPr>
          <p:nvPr/>
        </p:nvSpPr>
        <p:spPr bwMode="auto">
          <a:xfrm>
            <a:off x="4645025" y="503237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18" name="AutoShape 82"/>
          <p:cNvCxnSpPr>
            <a:cxnSpLocks noChangeShapeType="1"/>
            <a:stCxn id="14411" idx="5"/>
            <a:endCxn id="14417" idx="1"/>
          </p:cNvCxnSpPr>
          <p:nvPr/>
        </p:nvCxnSpPr>
        <p:spPr bwMode="auto">
          <a:xfrm>
            <a:off x="4408488" y="463073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19" name="Text Box 83"/>
          <p:cNvSpPr txBox="1">
            <a:spLocks noChangeArrowheads="1"/>
          </p:cNvSpPr>
          <p:nvPr/>
        </p:nvSpPr>
        <p:spPr bwMode="auto">
          <a:xfrm>
            <a:off x="4500563" y="45799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20" name="Oval 84"/>
          <p:cNvSpPr>
            <a:spLocks noChangeArrowheads="1"/>
          </p:cNvSpPr>
          <p:nvPr/>
        </p:nvSpPr>
        <p:spPr bwMode="auto">
          <a:xfrm>
            <a:off x="3924300" y="496093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21" name="AutoShape 85"/>
          <p:cNvCxnSpPr>
            <a:cxnSpLocks noChangeShapeType="1"/>
            <a:stCxn id="14405" idx="5"/>
            <a:endCxn id="14420" idx="1"/>
          </p:cNvCxnSpPr>
          <p:nvPr/>
        </p:nvCxnSpPr>
        <p:spPr bwMode="auto">
          <a:xfrm>
            <a:off x="3687763" y="4559300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22" name="Text Box 86"/>
          <p:cNvSpPr txBox="1">
            <a:spLocks noChangeArrowheads="1"/>
          </p:cNvSpPr>
          <p:nvPr/>
        </p:nvSpPr>
        <p:spPr bwMode="auto">
          <a:xfrm>
            <a:off x="3779838" y="45085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23" name="Oval 87"/>
          <p:cNvSpPr>
            <a:spLocks noChangeArrowheads="1"/>
          </p:cNvSpPr>
          <p:nvPr/>
        </p:nvSpPr>
        <p:spPr bwMode="auto">
          <a:xfrm>
            <a:off x="5005388" y="55372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24" name="AutoShape 88"/>
          <p:cNvCxnSpPr>
            <a:cxnSpLocks noChangeShapeType="1"/>
            <a:endCxn id="14423" idx="1"/>
          </p:cNvCxnSpPr>
          <p:nvPr/>
        </p:nvCxnSpPr>
        <p:spPr bwMode="auto">
          <a:xfrm>
            <a:off x="4768850" y="515620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25" name="Text Box 89"/>
          <p:cNvSpPr txBox="1">
            <a:spLocks noChangeArrowheads="1"/>
          </p:cNvSpPr>
          <p:nvPr/>
        </p:nvSpPr>
        <p:spPr bwMode="auto">
          <a:xfrm>
            <a:off x="4860925" y="50847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2484438" y="57324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27" name="AutoShape 91"/>
          <p:cNvCxnSpPr>
            <a:cxnSpLocks noChangeShapeType="1"/>
            <a:endCxn id="14426" idx="7"/>
          </p:cNvCxnSpPr>
          <p:nvPr/>
        </p:nvCxnSpPr>
        <p:spPr bwMode="auto">
          <a:xfrm flipH="1">
            <a:off x="2608263" y="5424488"/>
            <a:ext cx="257175" cy="328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2484438" y="53006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5364163" y="6042025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30" name="AutoShape 94"/>
          <p:cNvCxnSpPr>
            <a:cxnSpLocks noChangeShapeType="1"/>
            <a:endCxn id="14429" idx="1"/>
          </p:cNvCxnSpPr>
          <p:nvPr/>
        </p:nvCxnSpPr>
        <p:spPr bwMode="auto">
          <a:xfrm>
            <a:off x="5127625" y="5661025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31" name="Text Box 95"/>
          <p:cNvSpPr txBox="1">
            <a:spLocks noChangeArrowheads="1"/>
          </p:cNvSpPr>
          <p:nvPr/>
        </p:nvSpPr>
        <p:spPr bwMode="auto">
          <a:xfrm>
            <a:off x="5219700" y="55895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4232275" y="5465763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33" name="AutoShape 97"/>
          <p:cNvCxnSpPr>
            <a:cxnSpLocks noChangeShapeType="1"/>
            <a:endCxn id="14432" idx="1"/>
          </p:cNvCxnSpPr>
          <p:nvPr/>
        </p:nvCxnSpPr>
        <p:spPr bwMode="auto">
          <a:xfrm>
            <a:off x="3995738" y="5084763"/>
            <a:ext cx="257175" cy="4016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34" name="Text Box 98"/>
          <p:cNvSpPr txBox="1">
            <a:spLocks noChangeArrowheads="1"/>
          </p:cNvSpPr>
          <p:nvPr/>
        </p:nvSpPr>
        <p:spPr bwMode="auto">
          <a:xfrm>
            <a:off x="4087813" y="50133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2792413" y="6257925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436" name="AutoShape 100"/>
          <p:cNvCxnSpPr>
            <a:cxnSpLocks noChangeShapeType="1"/>
            <a:endCxn id="14435" idx="1"/>
          </p:cNvCxnSpPr>
          <p:nvPr/>
        </p:nvCxnSpPr>
        <p:spPr bwMode="auto">
          <a:xfrm>
            <a:off x="2555875" y="5876925"/>
            <a:ext cx="257175" cy="4016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37" name="Text Box 101"/>
          <p:cNvSpPr txBox="1">
            <a:spLocks noChangeArrowheads="1"/>
          </p:cNvSpPr>
          <p:nvPr/>
        </p:nvSpPr>
        <p:spPr bwMode="auto">
          <a:xfrm>
            <a:off x="2647950" y="58054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cxnSp>
        <p:nvCxnSpPr>
          <p:cNvPr id="14438" name="AutoShape 102"/>
          <p:cNvCxnSpPr>
            <a:cxnSpLocks noChangeShapeType="1"/>
            <a:stCxn id="14435" idx="6"/>
            <a:endCxn id="14429" idx="3"/>
          </p:cNvCxnSpPr>
          <p:nvPr/>
        </p:nvCxnSpPr>
        <p:spPr bwMode="auto">
          <a:xfrm flipV="1">
            <a:off x="2936875" y="6164263"/>
            <a:ext cx="2447925" cy="1651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39" name="AutoShape 103"/>
          <p:cNvCxnSpPr>
            <a:cxnSpLocks noChangeShapeType="1"/>
            <a:stCxn id="14429" idx="2"/>
            <a:endCxn id="14432" idx="5"/>
          </p:cNvCxnSpPr>
          <p:nvPr/>
        </p:nvCxnSpPr>
        <p:spPr bwMode="auto">
          <a:xfrm rot="10800000">
            <a:off x="4356100" y="5588000"/>
            <a:ext cx="1008063" cy="525463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40" name="AutoShape 104"/>
          <p:cNvCxnSpPr>
            <a:cxnSpLocks noChangeShapeType="1"/>
          </p:cNvCxnSpPr>
          <p:nvPr/>
        </p:nvCxnSpPr>
        <p:spPr bwMode="auto">
          <a:xfrm rot="10800000">
            <a:off x="3276600" y="5013325"/>
            <a:ext cx="957263" cy="523875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41" name="AutoShape 105"/>
          <p:cNvCxnSpPr>
            <a:cxnSpLocks noChangeShapeType="1"/>
          </p:cNvCxnSpPr>
          <p:nvPr/>
        </p:nvCxnSpPr>
        <p:spPr bwMode="auto">
          <a:xfrm flipV="1">
            <a:off x="3348038" y="4632325"/>
            <a:ext cx="957262" cy="309563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42" name="AutoShape 106"/>
          <p:cNvCxnSpPr>
            <a:cxnSpLocks noChangeShapeType="1"/>
          </p:cNvCxnSpPr>
          <p:nvPr/>
        </p:nvCxnSpPr>
        <p:spPr bwMode="auto">
          <a:xfrm rot="10800000">
            <a:off x="3997325" y="4149725"/>
            <a:ext cx="287338" cy="431800"/>
          </a:xfrm>
          <a:prstGeom prst="curvedConnector2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43" name="Text Box 107"/>
          <p:cNvSpPr txBox="1">
            <a:spLocks noChangeArrowheads="1"/>
          </p:cNvSpPr>
          <p:nvPr/>
        </p:nvSpPr>
        <p:spPr bwMode="auto">
          <a:xfrm>
            <a:off x="1908175" y="3824288"/>
            <a:ext cx="158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Trie(abaab)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23835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3DF-3E00-461F-BFDC-5F3C6057B0ED}" type="slidenum">
              <a:rPr lang="en-US"/>
              <a:pPr/>
              <a:t>23</a:t>
            </a:fld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/>
              <a:t>What happens in </a:t>
            </a:r>
            <a:r>
              <a:rPr lang="fi-FI" sz="3600" i="1"/>
              <a:t>Trie(P</a:t>
            </a:r>
            <a:r>
              <a:rPr lang="fi-FI" sz="3600" i="1" baseline="-25000"/>
              <a:t>i</a:t>
            </a:r>
            <a:r>
              <a:rPr lang="fi-FI" sz="3600" i="1"/>
              <a:t>)</a:t>
            </a:r>
            <a:r>
              <a:rPr lang="fi-FI" sz="3600"/>
              <a:t> =&gt; </a:t>
            </a:r>
            <a:r>
              <a:rPr lang="fi-FI" sz="3600" i="1"/>
              <a:t>Trie(P</a:t>
            </a:r>
            <a:r>
              <a:rPr lang="fi-FI" sz="3600" i="1" baseline="-25000"/>
              <a:t>i+1</a:t>
            </a:r>
            <a:r>
              <a:rPr lang="fi-FI" sz="3600" i="1"/>
              <a:t>)</a:t>
            </a:r>
            <a:r>
              <a:rPr lang="fi-FI" sz="4000"/>
              <a:t> ?</a:t>
            </a:r>
            <a:endParaRPr lang="en-US" sz="4000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1547813" y="2852738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2266950" y="2636838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67" name="AutoShape 7"/>
          <p:cNvCxnSpPr>
            <a:cxnSpLocks noChangeShapeType="1"/>
          </p:cNvCxnSpPr>
          <p:nvPr/>
        </p:nvCxnSpPr>
        <p:spPr bwMode="auto">
          <a:xfrm flipV="1">
            <a:off x="1692275" y="270827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2986088" y="2420938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69" name="AutoShape 9"/>
          <p:cNvCxnSpPr>
            <a:cxnSpLocks noChangeShapeType="1"/>
          </p:cNvCxnSpPr>
          <p:nvPr/>
        </p:nvCxnSpPr>
        <p:spPr bwMode="auto">
          <a:xfrm flipV="1">
            <a:off x="2411413" y="249237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3706813" y="2205038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71" name="AutoShape 11"/>
          <p:cNvCxnSpPr>
            <a:cxnSpLocks noChangeShapeType="1"/>
          </p:cNvCxnSpPr>
          <p:nvPr/>
        </p:nvCxnSpPr>
        <p:spPr bwMode="auto">
          <a:xfrm flipV="1">
            <a:off x="3132138" y="227647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4425950" y="1989138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73" name="AutoShape 13"/>
          <p:cNvCxnSpPr>
            <a:cxnSpLocks noChangeShapeType="1"/>
          </p:cNvCxnSpPr>
          <p:nvPr/>
        </p:nvCxnSpPr>
        <p:spPr bwMode="auto">
          <a:xfrm flipV="1">
            <a:off x="3851275" y="206057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787900" y="26368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75" name="AutoShape 15"/>
          <p:cNvCxnSpPr>
            <a:cxnSpLocks noChangeShapeType="1"/>
            <a:stCxn id="15372" idx="4"/>
            <a:endCxn id="15374" idx="1"/>
          </p:cNvCxnSpPr>
          <p:nvPr/>
        </p:nvCxnSpPr>
        <p:spPr bwMode="auto">
          <a:xfrm>
            <a:off x="4498975" y="2133600"/>
            <a:ext cx="309563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643438" y="21256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1619250" y="44370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2338388" y="42211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79" name="AutoShape 19"/>
          <p:cNvCxnSpPr>
            <a:cxnSpLocks noChangeShapeType="1"/>
          </p:cNvCxnSpPr>
          <p:nvPr/>
        </p:nvCxnSpPr>
        <p:spPr bwMode="auto">
          <a:xfrm flipV="1">
            <a:off x="1763713" y="4292600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3057525" y="40052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81" name="AutoShape 21"/>
          <p:cNvCxnSpPr>
            <a:cxnSpLocks noChangeShapeType="1"/>
          </p:cNvCxnSpPr>
          <p:nvPr/>
        </p:nvCxnSpPr>
        <p:spPr bwMode="auto">
          <a:xfrm flipV="1">
            <a:off x="2482850" y="4076700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2" name="Oval 22"/>
          <p:cNvSpPr>
            <a:spLocks noChangeArrowheads="1"/>
          </p:cNvSpPr>
          <p:nvPr/>
        </p:nvSpPr>
        <p:spPr bwMode="auto">
          <a:xfrm>
            <a:off x="3778250" y="37893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83" name="AutoShape 23"/>
          <p:cNvCxnSpPr>
            <a:cxnSpLocks noChangeShapeType="1"/>
          </p:cNvCxnSpPr>
          <p:nvPr/>
        </p:nvCxnSpPr>
        <p:spPr bwMode="auto">
          <a:xfrm flipV="1">
            <a:off x="3203575" y="3860800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4" name="Oval 24"/>
          <p:cNvSpPr>
            <a:spLocks noChangeArrowheads="1"/>
          </p:cNvSpPr>
          <p:nvPr/>
        </p:nvSpPr>
        <p:spPr bwMode="auto">
          <a:xfrm>
            <a:off x="4497388" y="35734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85" name="AutoShape 25"/>
          <p:cNvCxnSpPr>
            <a:cxnSpLocks noChangeShapeType="1"/>
          </p:cNvCxnSpPr>
          <p:nvPr/>
        </p:nvCxnSpPr>
        <p:spPr bwMode="auto">
          <a:xfrm flipV="1">
            <a:off x="3922713" y="3644900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4859338" y="4221163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87" name="AutoShape 27"/>
          <p:cNvCxnSpPr>
            <a:cxnSpLocks noChangeShapeType="1"/>
            <a:stCxn id="15384" idx="4"/>
            <a:endCxn id="15386" idx="1"/>
          </p:cNvCxnSpPr>
          <p:nvPr/>
        </p:nvCxnSpPr>
        <p:spPr bwMode="auto">
          <a:xfrm>
            <a:off x="4570413" y="3717925"/>
            <a:ext cx="309562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4714875" y="37099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1981200" y="5084763"/>
            <a:ext cx="144463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90" name="AutoShape 30"/>
          <p:cNvCxnSpPr>
            <a:cxnSpLocks noChangeShapeType="1"/>
            <a:endCxn id="15389" idx="1"/>
          </p:cNvCxnSpPr>
          <p:nvPr/>
        </p:nvCxnSpPr>
        <p:spPr bwMode="auto">
          <a:xfrm>
            <a:off x="1692275" y="4581525"/>
            <a:ext cx="309563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836738" y="45735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cxnSp>
        <p:nvCxnSpPr>
          <p:cNvPr id="15392" name="AutoShape 32"/>
          <p:cNvCxnSpPr>
            <a:cxnSpLocks noChangeShapeType="1"/>
          </p:cNvCxnSpPr>
          <p:nvPr/>
        </p:nvCxnSpPr>
        <p:spPr bwMode="auto">
          <a:xfrm flipV="1">
            <a:off x="2125663" y="4941888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2700338" y="4868863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94" name="AutoShape 34"/>
          <p:cNvCxnSpPr>
            <a:cxnSpLocks noChangeShapeType="1"/>
            <a:endCxn id="15393" idx="1"/>
          </p:cNvCxnSpPr>
          <p:nvPr/>
        </p:nvCxnSpPr>
        <p:spPr bwMode="auto">
          <a:xfrm>
            <a:off x="2411413" y="4365625"/>
            <a:ext cx="309562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2555875" y="43576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cxnSp>
        <p:nvCxnSpPr>
          <p:cNvPr id="15396" name="AutoShape 36"/>
          <p:cNvCxnSpPr>
            <a:cxnSpLocks noChangeShapeType="1"/>
          </p:cNvCxnSpPr>
          <p:nvPr/>
        </p:nvCxnSpPr>
        <p:spPr bwMode="auto">
          <a:xfrm flipV="1">
            <a:off x="2844800" y="4725988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7" name="Oval 37"/>
          <p:cNvSpPr>
            <a:spLocks noChangeArrowheads="1"/>
          </p:cNvSpPr>
          <p:nvPr/>
        </p:nvSpPr>
        <p:spPr bwMode="auto">
          <a:xfrm>
            <a:off x="3421063" y="4652963"/>
            <a:ext cx="144462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398" name="AutoShape 38"/>
          <p:cNvCxnSpPr>
            <a:cxnSpLocks noChangeShapeType="1"/>
            <a:endCxn id="15397" idx="1"/>
          </p:cNvCxnSpPr>
          <p:nvPr/>
        </p:nvCxnSpPr>
        <p:spPr bwMode="auto">
          <a:xfrm>
            <a:off x="3132138" y="4149725"/>
            <a:ext cx="309562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276600" y="41417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cxnSp>
        <p:nvCxnSpPr>
          <p:cNvPr id="15400" name="AutoShape 40"/>
          <p:cNvCxnSpPr>
            <a:cxnSpLocks noChangeShapeType="1"/>
          </p:cNvCxnSpPr>
          <p:nvPr/>
        </p:nvCxnSpPr>
        <p:spPr bwMode="auto">
          <a:xfrm flipV="1">
            <a:off x="3565525" y="4510088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01" name="Oval 41"/>
          <p:cNvSpPr>
            <a:spLocks noChangeArrowheads="1"/>
          </p:cNvSpPr>
          <p:nvPr/>
        </p:nvSpPr>
        <p:spPr bwMode="auto">
          <a:xfrm>
            <a:off x="4140200" y="4445000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5402" name="AutoShape 42"/>
          <p:cNvCxnSpPr>
            <a:cxnSpLocks noChangeShapeType="1"/>
            <a:endCxn id="15401" idx="1"/>
          </p:cNvCxnSpPr>
          <p:nvPr/>
        </p:nvCxnSpPr>
        <p:spPr bwMode="auto">
          <a:xfrm>
            <a:off x="3851275" y="3941763"/>
            <a:ext cx="309563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3995738" y="39338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r>
              <a:rPr lang="fi-FI" baseline="-25000"/>
              <a:t>i</a:t>
            </a:r>
            <a:endParaRPr lang="en-US" baseline="-25000"/>
          </a:p>
        </p:txBody>
      </p:sp>
      <p:cxnSp>
        <p:nvCxnSpPr>
          <p:cNvPr id="15404" name="AutoShape 44"/>
          <p:cNvCxnSpPr>
            <a:cxnSpLocks noChangeShapeType="1"/>
          </p:cNvCxnSpPr>
          <p:nvPr/>
        </p:nvCxnSpPr>
        <p:spPr bwMode="auto">
          <a:xfrm flipV="1">
            <a:off x="4284663" y="430212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325438" y="1844675"/>
            <a:ext cx="1366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Before</a:t>
            </a:r>
            <a:endParaRPr lang="en-US" sz="2000" b="1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95288" y="3679825"/>
            <a:ext cx="1366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After</a:t>
            </a:r>
            <a:endParaRPr lang="en-US" sz="2000" b="1"/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2557463" y="5480050"/>
            <a:ext cx="1943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New nodes</a:t>
            </a:r>
            <a:endParaRPr lang="en-US" sz="2000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4213225" y="5013325"/>
            <a:ext cx="1943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New suffix links</a:t>
            </a:r>
            <a:endParaRPr lang="en-US" sz="2000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 flipH="1" flipV="1">
            <a:off x="2771775" y="5084763"/>
            <a:ext cx="7143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 flipH="1" flipV="1">
            <a:off x="3924300" y="4652963"/>
            <a:ext cx="504825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cxnSp>
        <p:nvCxnSpPr>
          <p:cNvPr id="15412" name="AutoShape 52"/>
          <p:cNvCxnSpPr>
            <a:cxnSpLocks noChangeShapeType="1"/>
          </p:cNvCxnSpPr>
          <p:nvPr/>
        </p:nvCxnSpPr>
        <p:spPr bwMode="auto">
          <a:xfrm flipV="1">
            <a:off x="4573588" y="1844675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13" name="AutoShape 53"/>
          <p:cNvCxnSpPr>
            <a:cxnSpLocks noChangeShapeType="1"/>
          </p:cNvCxnSpPr>
          <p:nvPr/>
        </p:nvCxnSpPr>
        <p:spPr bwMode="auto">
          <a:xfrm flipV="1">
            <a:off x="4645025" y="3429000"/>
            <a:ext cx="574675" cy="2159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5292725" y="1989138"/>
            <a:ext cx="3311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From here on the </a:t>
            </a:r>
            <a:r>
              <a:rPr lang="fi-FI" sz="2000" i="1"/>
              <a:t>a</a:t>
            </a:r>
            <a:r>
              <a:rPr lang="fi-FI" sz="2000" i="1" baseline="-25000"/>
              <a:t>i</a:t>
            </a:r>
            <a:r>
              <a:rPr lang="fi-FI" sz="2000"/>
              <a:t>-arc exists already =&gt; stop updating here</a:t>
            </a:r>
            <a:endParaRPr lang="en-US" sz="2000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 flipH="1" flipV="1">
            <a:off x="4643438" y="2133600"/>
            <a:ext cx="649287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24201-938D-4FC9-9313-12DF9C1169F1}" type="slidenum">
              <a:rPr lang="en-US"/>
              <a:pPr/>
              <a:t>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On-line procedure for suffix trie</a:t>
            </a:r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8497887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Create </a:t>
            </a:r>
            <a:r>
              <a:rPr lang="fi-FI" sz="2000" i="1"/>
              <a:t>Trie(t</a:t>
            </a:r>
            <a:r>
              <a:rPr lang="fi-FI" sz="2000" i="1" baseline="-25000"/>
              <a:t>1</a:t>
            </a:r>
            <a:r>
              <a:rPr lang="fi-FI" sz="2000" i="1"/>
              <a:t>):</a:t>
            </a:r>
            <a:r>
              <a:rPr lang="fi-FI" sz="2000"/>
              <a:t> nodes </a:t>
            </a:r>
            <a:r>
              <a:rPr lang="fi-FI" sz="2000" i="1"/>
              <a:t>root</a:t>
            </a:r>
            <a:r>
              <a:rPr lang="fi-FI" sz="2000"/>
              <a:t>  and </a:t>
            </a:r>
            <a:r>
              <a:rPr lang="fi-FI" sz="2000" i="1"/>
              <a:t>v</a:t>
            </a:r>
            <a:r>
              <a:rPr lang="fi-FI" sz="2000"/>
              <a:t>, an arc</a:t>
            </a:r>
            <a:r>
              <a:rPr lang="fi-FI" sz="2000" i="1"/>
              <a:t> son(root, t</a:t>
            </a:r>
            <a:r>
              <a:rPr lang="fi-FI" sz="2000" i="1" baseline="-25000"/>
              <a:t>1</a:t>
            </a:r>
            <a:r>
              <a:rPr lang="fi-FI" sz="2000" i="1"/>
              <a:t>) = v,</a:t>
            </a:r>
            <a:r>
              <a:rPr lang="fi-FI" sz="2000"/>
              <a:t> and suffix links </a:t>
            </a:r>
            <a:r>
              <a:rPr lang="fi-FI" sz="2000" i="1"/>
              <a:t>slink(v) := root   </a:t>
            </a:r>
            <a:r>
              <a:rPr lang="fi-FI" sz="2000"/>
              <a:t>and</a:t>
            </a:r>
            <a:r>
              <a:rPr lang="fi-FI" sz="2000" i="1"/>
              <a:t>  slink(root) := root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 b="1"/>
              <a:t>for</a:t>
            </a:r>
            <a:r>
              <a:rPr lang="fi-FI" sz="2000"/>
              <a:t>  </a:t>
            </a:r>
            <a:r>
              <a:rPr lang="fi-FI" sz="2000" i="1"/>
              <a:t>i := 2</a:t>
            </a:r>
            <a:r>
              <a:rPr lang="fi-FI" sz="2000"/>
              <a:t>  to </a:t>
            </a:r>
            <a:r>
              <a:rPr lang="fi-FI" sz="2000" i="1"/>
              <a:t> n</a:t>
            </a:r>
            <a:r>
              <a:rPr lang="fi-FI" sz="2000"/>
              <a:t>  </a:t>
            </a:r>
            <a:r>
              <a:rPr lang="fi-FI" sz="2000" b="1"/>
              <a:t>do begin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</a:t>
            </a:r>
            <a:r>
              <a:rPr lang="fi-FI" sz="2000" i="1"/>
              <a:t>v</a:t>
            </a:r>
            <a:r>
              <a:rPr lang="fi-FI" sz="2000" i="1" baseline="-25000"/>
              <a:t>i-1</a:t>
            </a:r>
            <a:r>
              <a:rPr lang="fi-FI" sz="2000" i="1"/>
              <a:t> :=</a:t>
            </a:r>
            <a:r>
              <a:rPr lang="fi-FI" sz="2000"/>
              <a:t> leaf of </a:t>
            </a:r>
            <a:r>
              <a:rPr lang="fi-FI" sz="2000" i="1"/>
              <a:t>Trie(t</a:t>
            </a:r>
            <a:r>
              <a:rPr lang="fi-FI" sz="2000" i="1" baseline="-25000"/>
              <a:t>1</a:t>
            </a:r>
            <a:r>
              <a:rPr lang="fi-FI" sz="2000" i="1"/>
              <a:t>…t</a:t>
            </a:r>
            <a:r>
              <a:rPr lang="fi-FI" sz="2000" i="1" baseline="-25000"/>
              <a:t>i-1</a:t>
            </a:r>
            <a:r>
              <a:rPr lang="fi-FI" sz="2000" i="1"/>
              <a:t>)</a:t>
            </a:r>
            <a:r>
              <a:rPr lang="fi-FI" sz="2000"/>
              <a:t> for string </a:t>
            </a:r>
            <a:r>
              <a:rPr lang="fi-FI" sz="2000" i="1"/>
              <a:t>t</a:t>
            </a:r>
            <a:r>
              <a:rPr lang="fi-FI" sz="2000" i="1" baseline="-25000"/>
              <a:t>1</a:t>
            </a:r>
            <a:r>
              <a:rPr lang="fi-FI" sz="2000" i="1"/>
              <a:t>…t</a:t>
            </a:r>
            <a:r>
              <a:rPr lang="fi-FI" sz="2000" i="1" baseline="-25000"/>
              <a:t>i-1</a:t>
            </a:r>
            <a:r>
              <a:rPr lang="fi-FI" sz="2000"/>
              <a:t> (i.e., the deepest leaf)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</a:t>
            </a:r>
            <a:r>
              <a:rPr lang="fi-FI" sz="2000" i="1"/>
              <a:t>v := v</a:t>
            </a:r>
            <a:r>
              <a:rPr lang="fi-FI" sz="2000" i="1" baseline="-25000"/>
              <a:t>i-1</a:t>
            </a:r>
            <a:r>
              <a:rPr lang="fi-FI" sz="2000" i="1"/>
              <a:t>;  v´ := 0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</a:t>
            </a:r>
            <a:r>
              <a:rPr lang="fi-FI" sz="2000" b="1"/>
              <a:t>while</a:t>
            </a:r>
            <a:r>
              <a:rPr lang="fi-FI" sz="2000"/>
              <a:t> node </a:t>
            </a:r>
            <a:r>
              <a:rPr lang="fi-FI" sz="2000" i="1"/>
              <a:t>v</a:t>
            </a:r>
            <a:r>
              <a:rPr lang="fi-FI" sz="2000"/>
              <a:t> has no outgoing arc for </a:t>
            </a:r>
            <a:r>
              <a:rPr lang="fi-FI" sz="2000" i="1"/>
              <a:t>t</a:t>
            </a:r>
            <a:r>
              <a:rPr lang="fi-FI" sz="2000" i="1" baseline="-25000"/>
              <a:t>i</a:t>
            </a:r>
            <a:r>
              <a:rPr lang="fi-FI" sz="2000" i="1"/>
              <a:t> </a:t>
            </a:r>
            <a:r>
              <a:rPr lang="fi-FI" sz="2000"/>
              <a:t> </a:t>
            </a:r>
            <a:r>
              <a:rPr lang="fi-FI" sz="2000" b="1"/>
              <a:t>do begin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         Create a new node  </a:t>
            </a:r>
            <a:r>
              <a:rPr lang="fi-FI" sz="2000" i="1"/>
              <a:t>v´´</a:t>
            </a:r>
            <a:r>
              <a:rPr lang="fi-FI" sz="2000"/>
              <a:t> and an arc  </a:t>
            </a:r>
            <a:r>
              <a:rPr lang="fi-FI" sz="2000" i="1"/>
              <a:t>son(v,t</a:t>
            </a:r>
            <a:r>
              <a:rPr lang="fi-FI" sz="2000" i="1" baseline="-25000"/>
              <a:t>i</a:t>
            </a:r>
            <a:r>
              <a:rPr lang="fi-FI" sz="2000" i="1"/>
              <a:t>) = v´´</a:t>
            </a:r>
            <a:r>
              <a:rPr lang="fi-FI" sz="2000"/>
              <a:t> </a:t>
            </a:r>
            <a:endParaRPr lang="fi-FI" sz="2000" i="1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         </a:t>
            </a:r>
            <a:r>
              <a:rPr lang="fi-FI" sz="2000" b="1"/>
              <a:t>if</a:t>
            </a:r>
            <a:r>
              <a:rPr lang="fi-FI" sz="2000"/>
              <a:t> </a:t>
            </a:r>
            <a:r>
              <a:rPr lang="fi-FI" sz="2000" i="1"/>
              <a:t>v´ ≠ 0</a:t>
            </a:r>
            <a:r>
              <a:rPr lang="fi-FI" sz="2000"/>
              <a:t>  </a:t>
            </a:r>
            <a:r>
              <a:rPr lang="fi-FI" sz="2000" b="1"/>
              <a:t>then</a:t>
            </a:r>
            <a:r>
              <a:rPr lang="fi-FI" sz="2000"/>
              <a:t>  </a:t>
            </a:r>
            <a:r>
              <a:rPr lang="fi-FI" sz="2000" i="1"/>
              <a:t>slink(v) := v´´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         </a:t>
            </a:r>
            <a:r>
              <a:rPr lang="fi-FI" sz="2000" i="1"/>
              <a:t>v := slink(v);  v´ :=  v´´</a:t>
            </a:r>
            <a:r>
              <a:rPr lang="fi-FI" sz="2000"/>
              <a:t>  </a:t>
            </a:r>
            <a:r>
              <a:rPr lang="fi-FI" sz="2000" b="1"/>
              <a:t>end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i-FI" sz="2000"/>
              <a:t>      </a:t>
            </a:r>
            <a:r>
              <a:rPr lang="fi-FI" sz="2000" b="1"/>
              <a:t>for</a:t>
            </a:r>
            <a:r>
              <a:rPr lang="fi-FI" sz="2000" i="1"/>
              <a:t>  </a:t>
            </a:r>
            <a:r>
              <a:rPr lang="fi-FI" sz="2000"/>
              <a:t>the node</a:t>
            </a:r>
            <a:r>
              <a:rPr lang="fi-FI" sz="2000" i="1"/>
              <a:t> v´´ </a:t>
            </a:r>
            <a:r>
              <a:rPr lang="fi-FI" sz="2000"/>
              <a:t>such that  </a:t>
            </a:r>
            <a:r>
              <a:rPr lang="fi-FI" sz="2000" i="1"/>
              <a:t>v´´=  son(v,t</a:t>
            </a:r>
            <a:r>
              <a:rPr lang="fi-FI" sz="2000" i="1" baseline="-25000"/>
              <a:t>i</a:t>
            </a:r>
            <a:r>
              <a:rPr lang="fi-FI" sz="2000" i="1"/>
              <a:t>)  </a:t>
            </a:r>
            <a:r>
              <a:rPr lang="fi-FI" sz="2000" b="1"/>
              <a:t>do 			   	       if</a:t>
            </a:r>
            <a:r>
              <a:rPr lang="fi-FI" sz="2000" i="1"/>
              <a:t>  v´´ = v´  </a:t>
            </a:r>
            <a:r>
              <a:rPr lang="fi-FI" sz="2000" b="1"/>
              <a:t>then</a:t>
            </a:r>
            <a:r>
              <a:rPr lang="fi-FI" sz="2000" i="1"/>
              <a:t>  slink(v’) := root  </a:t>
            </a:r>
            <a:r>
              <a:rPr lang="fi-FI" sz="2000" b="1"/>
              <a:t>else</a:t>
            </a:r>
            <a:r>
              <a:rPr lang="fi-FI" sz="2000" i="1"/>
              <a:t>  slink(v´) := v´´</a:t>
            </a:r>
            <a:r>
              <a:rPr lang="fi-FI" i="1"/>
              <a:t>  </a:t>
            </a:r>
            <a:r>
              <a:rPr lang="fi-FI"/>
              <a:t> </a:t>
            </a:r>
            <a:r>
              <a:rPr lang="fi-FI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25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7DFE-09EF-4561-93C9-83DF0C29ADD1}" type="slidenum">
              <a:rPr lang="en-US"/>
              <a:pPr/>
              <a:t>25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Suffix trees on-line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>
                <a:solidFill>
                  <a:schemeClr val="accent2"/>
                </a:solidFill>
              </a:rPr>
              <a:t>’compacted version</a:t>
            </a:r>
            <a:r>
              <a:rPr lang="fi-FI"/>
              <a:t>’ of the on-line trie construction: simulate the construction on the linear size tree instead of the trie =&gt; time O(|T|)</a:t>
            </a:r>
          </a:p>
          <a:p>
            <a:r>
              <a:rPr lang="fi-FI"/>
              <a:t>all trie nodes are conceptually still needed =&gt; </a:t>
            </a:r>
            <a:r>
              <a:rPr lang="fi-FI" i="1"/>
              <a:t>implicit</a:t>
            </a:r>
            <a:r>
              <a:rPr lang="fi-FI"/>
              <a:t> and </a:t>
            </a:r>
            <a:r>
              <a:rPr lang="fi-FI" i="1"/>
              <a:t>real</a:t>
            </a:r>
            <a:r>
              <a:rPr lang="fi-FI"/>
              <a:t> nodes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661F-339C-4BA1-8495-BE805A3C63EC}" type="slidenum">
              <a:rPr lang="en-US"/>
              <a:pPr/>
              <a:t>26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Implicit and real nodes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Pair (v,</a:t>
            </a:r>
            <a:r>
              <a:rPr lang="el-GR" i="1"/>
              <a:t>α</a:t>
            </a:r>
            <a:r>
              <a:rPr lang="fi-FI"/>
              <a:t>) is an </a:t>
            </a:r>
            <a:r>
              <a:rPr lang="fi-FI" i="1">
                <a:solidFill>
                  <a:schemeClr val="accent2"/>
                </a:solidFill>
              </a:rPr>
              <a:t>implicit node</a:t>
            </a:r>
            <a:r>
              <a:rPr lang="fi-FI"/>
              <a:t> in Tree(T) if v is a node of Tree and </a:t>
            </a:r>
            <a:r>
              <a:rPr lang="el-GR" i="1"/>
              <a:t>α</a:t>
            </a:r>
            <a:r>
              <a:rPr lang="fi-FI" i="1"/>
              <a:t> </a:t>
            </a:r>
            <a:r>
              <a:rPr lang="fi-FI"/>
              <a:t>is a (proper) prefix of the label of some arc from</a:t>
            </a:r>
            <a:r>
              <a:rPr lang="fi-FI" i="1"/>
              <a:t> v. </a:t>
            </a:r>
            <a:r>
              <a:rPr lang="fi-FI"/>
              <a:t>If </a:t>
            </a:r>
            <a:r>
              <a:rPr lang="el-GR" i="1"/>
              <a:t>α</a:t>
            </a:r>
            <a:r>
              <a:rPr lang="fi-FI" i="1"/>
              <a:t> </a:t>
            </a:r>
            <a:r>
              <a:rPr lang="fi-FI"/>
              <a:t>is the empty string then</a:t>
            </a:r>
            <a:r>
              <a:rPr lang="fi-FI" i="1"/>
              <a:t> (v, </a:t>
            </a:r>
            <a:r>
              <a:rPr lang="el-GR" i="1"/>
              <a:t>α</a:t>
            </a:r>
            <a:r>
              <a:rPr lang="fi-FI" i="1"/>
              <a:t>) </a:t>
            </a:r>
            <a:r>
              <a:rPr lang="fi-FI"/>
              <a:t>is a</a:t>
            </a:r>
            <a:r>
              <a:rPr lang="fi-FI" i="1"/>
              <a:t> </a:t>
            </a:r>
            <a:r>
              <a:rPr lang="fi-FI" i="1">
                <a:solidFill>
                  <a:schemeClr val="accent2"/>
                </a:solidFill>
              </a:rPr>
              <a:t>’real’</a:t>
            </a:r>
            <a:r>
              <a:rPr lang="fi-FI" i="1"/>
              <a:t> </a:t>
            </a:r>
            <a:r>
              <a:rPr lang="fi-FI"/>
              <a:t>node (= </a:t>
            </a:r>
            <a:r>
              <a:rPr lang="fi-FI" i="1"/>
              <a:t>v</a:t>
            </a:r>
            <a:r>
              <a:rPr lang="fi-FI"/>
              <a:t>)</a:t>
            </a:r>
            <a:r>
              <a:rPr lang="fi-FI" i="1"/>
              <a:t>. </a:t>
            </a:r>
          </a:p>
          <a:p>
            <a:r>
              <a:rPr lang="fi-FI"/>
              <a:t>Let</a:t>
            </a:r>
            <a:r>
              <a:rPr lang="fi-FI" i="1"/>
              <a:t> v = node(</a:t>
            </a:r>
            <a:r>
              <a:rPr lang="el-GR" i="1"/>
              <a:t>α</a:t>
            </a:r>
            <a:r>
              <a:rPr lang="fi-FI" i="1"/>
              <a:t>´) </a:t>
            </a:r>
            <a:r>
              <a:rPr lang="fi-FI"/>
              <a:t>in</a:t>
            </a:r>
            <a:r>
              <a:rPr lang="fi-FI" i="1"/>
              <a:t> </a:t>
            </a:r>
            <a:r>
              <a:rPr lang="fi-FI"/>
              <a:t>Tree(T).</a:t>
            </a:r>
            <a:r>
              <a:rPr lang="fi-FI" i="1"/>
              <a:t>  </a:t>
            </a:r>
            <a:r>
              <a:rPr lang="fi-FI"/>
              <a:t>Then</a:t>
            </a:r>
            <a:r>
              <a:rPr lang="fi-FI" i="1"/>
              <a:t> </a:t>
            </a:r>
            <a:r>
              <a:rPr lang="fi-FI"/>
              <a:t>implicit node</a:t>
            </a:r>
            <a:r>
              <a:rPr lang="fi-FI" i="1"/>
              <a:t> (v, </a:t>
            </a:r>
            <a:r>
              <a:rPr lang="el-GR" i="1"/>
              <a:t>α</a:t>
            </a:r>
            <a:r>
              <a:rPr lang="fi-FI" i="1"/>
              <a:t>) </a:t>
            </a:r>
            <a:r>
              <a:rPr lang="fi-FI"/>
              <a:t>represents </a:t>
            </a:r>
            <a:r>
              <a:rPr lang="fi-FI" i="1"/>
              <a:t>node(</a:t>
            </a:r>
            <a:r>
              <a:rPr lang="el-GR" i="1"/>
              <a:t>α</a:t>
            </a:r>
            <a:r>
              <a:rPr lang="fi-FI" i="1"/>
              <a:t>´</a:t>
            </a:r>
            <a:r>
              <a:rPr lang="el-GR" i="1"/>
              <a:t>α</a:t>
            </a:r>
            <a:r>
              <a:rPr lang="fi-FI" i="1"/>
              <a:t>) </a:t>
            </a:r>
            <a:r>
              <a:rPr lang="fi-FI"/>
              <a:t>of Trie(T)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FDE4-87F9-432F-A44C-A2264CEFE260}" type="slidenum">
              <a:rPr lang="en-US"/>
              <a:pPr/>
              <a:t>27</a:t>
            </a:fld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Implicit node</a:t>
            </a:r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645025" y="37893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003800" y="55372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5847" name="AutoShape 7"/>
          <p:cNvCxnSpPr>
            <a:cxnSpLocks noChangeShapeType="1"/>
            <a:stCxn id="35845" idx="4"/>
            <a:endCxn id="35846" idx="1"/>
          </p:cNvCxnSpPr>
          <p:nvPr/>
        </p:nvCxnSpPr>
        <p:spPr bwMode="auto">
          <a:xfrm>
            <a:off x="4718050" y="3932238"/>
            <a:ext cx="306388" cy="1625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492500" y="198913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3852863" y="24939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5850" name="AutoShape 10"/>
          <p:cNvCxnSpPr>
            <a:cxnSpLocks noChangeShapeType="1"/>
            <a:endCxn id="35849" idx="1"/>
          </p:cNvCxnSpPr>
          <p:nvPr/>
        </p:nvCxnSpPr>
        <p:spPr bwMode="auto">
          <a:xfrm>
            <a:off x="3616325" y="2112963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140200" y="30480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5852" name="AutoShape 12"/>
          <p:cNvCxnSpPr>
            <a:cxnSpLocks noChangeShapeType="1"/>
            <a:endCxn id="35845" idx="1"/>
          </p:cNvCxnSpPr>
          <p:nvPr/>
        </p:nvCxnSpPr>
        <p:spPr bwMode="auto">
          <a:xfrm>
            <a:off x="4264025" y="3171825"/>
            <a:ext cx="401638" cy="638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779838" y="2527300"/>
            <a:ext cx="576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…</a:t>
            </a:r>
            <a:endParaRPr lang="en-US" sz="2000" b="1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284663" y="3644900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v</a:t>
            </a:r>
            <a:endParaRPr lang="en-US" sz="200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140200" y="4471988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(v, </a:t>
            </a:r>
            <a:r>
              <a:rPr lang="el-GR" sz="2000" i="1"/>
              <a:t>α</a:t>
            </a:r>
            <a:r>
              <a:rPr lang="fi-FI" sz="2000"/>
              <a:t>)</a:t>
            </a:r>
            <a:endParaRPr lang="en-US" sz="2000"/>
          </a:p>
        </p:txBody>
      </p:sp>
      <p:sp>
        <p:nvSpPr>
          <p:cNvPr id="35856" name="AutoShape 16"/>
          <p:cNvSpPr>
            <a:spLocks/>
          </p:cNvSpPr>
          <p:nvPr/>
        </p:nvSpPr>
        <p:spPr bwMode="auto">
          <a:xfrm>
            <a:off x="4932363" y="3860800"/>
            <a:ext cx="144462" cy="863600"/>
          </a:xfrm>
          <a:prstGeom prst="rightBrace">
            <a:avLst>
              <a:gd name="adj1" fmla="val 498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076825" y="40767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/>
              <a:t>α</a:t>
            </a:r>
            <a:endParaRPr lang="en-US" sz="2000" i="1"/>
          </a:p>
        </p:txBody>
      </p:sp>
      <p:cxnSp>
        <p:nvCxnSpPr>
          <p:cNvPr id="35858" name="AutoShape 18"/>
          <p:cNvCxnSpPr>
            <a:cxnSpLocks noChangeShapeType="1"/>
          </p:cNvCxnSpPr>
          <p:nvPr/>
        </p:nvCxnSpPr>
        <p:spPr bwMode="auto">
          <a:xfrm flipH="1">
            <a:off x="3492500" y="3933825"/>
            <a:ext cx="1223963" cy="719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4356100" y="3968750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…</a:t>
            </a:r>
            <a:endParaRPr lang="en-US" sz="2000" b="1"/>
          </a:p>
        </p:txBody>
      </p:sp>
      <p:sp>
        <p:nvSpPr>
          <p:cNvPr id="35860" name="AutoShape 20"/>
          <p:cNvSpPr>
            <a:spLocks/>
          </p:cNvSpPr>
          <p:nvPr/>
        </p:nvSpPr>
        <p:spPr bwMode="auto">
          <a:xfrm>
            <a:off x="4932363" y="1989138"/>
            <a:ext cx="217487" cy="1798637"/>
          </a:xfrm>
          <a:prstGeom prst="rightBrace">
            <a:avLst>
              <a:gd name="adj1" fmla="val 689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5181600" y="2636838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/>
              <a:t>α</a:t>
            </a:r>
            <a:r>
              <a:rPr lang="fi-FI" sz="2000" i="1"/>
              <a:t>´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27392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7790-F306-4427-8713-0ECE49BED358}" type="slidenum">
              <a:rPr lang="en-US"/>
              <a:pPr/>
              <a:t>28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Suffix links and open arcs</a:t>
            </a:r>
            <a:endParaRPr lang="en-US"/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4645025" y="37893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5003800" y="55372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7893" name="AutoShape 5"/>
          <p:cNvCxnSpPr>
            <a:cxnSpLocks noChangeShapeType="1"/>
            <a:stCxn id="37891" idx="4"/>
            <a:endCxn id="37892" idx="1"/>
          </p:cNvCxnSpPr>
          <p:nvPr/>
        </p:nvCxnSpPr>
        <p:spPr bwMode="auto">
          <a:xfrm>
            <a:off x="4718050" y="3932238"/>
            <a:ext cx="306388" cy="1625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3492500" y="198913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3852863" y="24939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7896" name="AutoShape 8"/>
          <p:cNvCxnSpPr>
            <a:cxnSpLocks noChangeShapeType="1"/>
            <a:endCxn id="37895" idx="1"/>
          </p:cNvCxnSpPr>
          <p:nvPr/>
        </p:nvCxnSpPr>
        <p:spPr bwMode="auto">
          <a:xfrm>
            <a:off x="3616325" y="2112963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4140200" y="30480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7898" name="AutoShape 10"/>
          <p:cNvCxnSpPr>
            <a:cxnSpLocks noChangeShapeType="1"/>
            <a:endCxn id="37891" idx="1"/>
          </p:cNvCxnSpPr>
          <p:nvPr/>
        </p:nvCxnSpPr>
        <p:spPr bwMode="auto">
          <a:xfrm>
            <a:off x="4264025" y="3171825"/>
            <a:ext cx="401638" cy="638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779838" y="2527300"/>
            <a:ext cx="576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…</a:t>
            </a:r>
            <a:endParaRPr lang="en-US" sz="2000" b="1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4716463" y="3752850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v</a:t>
            </a:r>
            <a:endParaRPr lang="en-US" sz="2000"/>
          </a:p>
        </p:txBody>
      </p:sp>
      <p:sp>
        <p:nvSpPr>
          <p:cNvPr id="37902" name="AutoShape 14"/>
          <p:cNvSpPr>
            <a:spLocks/>
          </p:cNvSpPr>
          <p:nvPr/>
        </p:nvSpPr>
        <p:spPr bwMode="auto">
          <a:xfrm>
            <a:off x="4932363" y="1989138"/>
            <a:ext cx="176212" cy="1871662"/>
          </a:xfrm>
          <a:prstGeom prst="rightBrace">
            <a:avLst>
              <a:gd name="adj1" fmla="val 8851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148263" y="2708275"/>
            <a:ext cx="96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i="1"/>
              <a:t>a</a:t>
            </a:r>
            <a:r>
              <a:rPr lang="el-GR" sz="2000" i="1"/>
              <a:t>α</a:t>
            </a:r>
            <a:endParaRPr lang="en-US" sz="2000" i="1"/>
          </a:p>
        </p:txBody>
      </p:sp>
      <p:cxnSp>
        <p:nvCxnSpPr>
          <p:cNvPr id="37904" name="AutoShape 16"/>
          <p:cNvCxnSpPr>
            <a:cxnSpLocks noChangeShapeType="1"/>
          </p:cNvCxnSpPr>
          <p:nvPr/>
        </p:nvCxnSpPr>
        <p:spPr bwMode="auto">
          <a:xfrm flipH="1">
            <a:off x="3492500" y="3933825"/>
            <a:ext cx="1223963" cy="719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356100" y="3968750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/>
              <a:t>…</a:t>
            </a:r>
            <a:endParaRPr lang="en-US" sz="2000" b="1"/>
          </a:p>
        </p:txBody>
      </p:sp>
      <p:cxnSp>
        <p:nvCxnSpPr>
          <p:cNvPr id="37907" name="AutoShape 19"/>
          <p:cNvCxnSpPr>
            <a:cxnSpLocks noChangeShapeType="1"/>
            <a:stCxn id="37894" idx="3"/>
          </p:cNvCxnSpPr>
          <p:nvPr/>
        </p:nvCxnSpPr>
        <p:spPr bwMode="auto">
          <a:xfrm flipH="1">
            <a:off x="3348038" y="2111375"/>
            <a:ext cx="165100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2916238" y="33067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3132138" y="25654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7910" name="AutoShape 22"/>
          <p:cNvCxnSpPr>
            <a:cxnSpLocks noChangeShapeType="1"/>
            <a:stCxn id="37909" idx="3"/>
            <a:endCxn id="37908" idx="1"/>
          </p:cNvCxnSpPr>
          <p:nvPr/>
        </p:nvCxnSpPr>
        <p:spPr bwMode="auto">
          <a:xfrm flipH="1">
            <a:off x="2936875" y="2687638"/>
            <a:ext cx="215900" cy="6397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1" name="AutoShape 23"/>
          <p:cNvCxnSpPr>
            <a:cxnSpLocks noChangeShapeType="1"/>
            <a:stCxn id="37891" idx="2"/>
            <a:endCxn id="37908" idx="5"/>
          </p:cNvCxnSpPr>
          <p:nvPr/>
        </p:nvCxnSpPr>
        <p:spPr bwMode="auto">
          <a:xfrm rot="10800000">
            <a:off x="3040063" y="3429000"/>
            <a:ext cx="1604962" cy="431800"/>
          </a:xfrm>
          <a:prstGeom prst="curvedConnector2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2" name="AutoShape 24"/>
          <p:cNvSpPr>
            <a:spLocks/>
          </p:cNvSpPr>
          <p:nvPr/>
        </p:nvSpPr>
        <p:spPr bwMode="auto">
          <a:xfrm>
            <a:off x="2627313" y="1989138"/>
            <a:ext cx="144462" cy="1346200"/>
          </a:xfrm>
          <a:prstGeom prst="leftBrace">
            <a:avLst>
              <a:gd name="adj1" fmla="val 7765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2235200" y="2420938"/>
            <a:ext cx="96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/>
              <a:t>α</a:t>
            </a:r>
            <a:endParaRPr lang="en-US" sz="2000" i="1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203575" y="159226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root</a:t>
            </a:r>
            <a:endParaRPr lang="en-US" sz="2000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2843213" y="3679825"/>
            <a:ext cx="1223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slink(v)</a:t>
            </a:r>
            <a:endParaRPr lang="en-US" sz="2000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930775" y="4327525"/>
            <a:ext cx="3241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label  [i,*]  instead of  [i,j]  if w  is a leaf and  j  is the scanned position of  T</a:t>
            </a:r>
            <a:endParaRPr lang="en-US" sz="2000"/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4716463" y="5589588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w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551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36A-3659-4D2D-AAA8-7E90DAAB8864}" type="slidenum">
              <a:rPr lang="en-US"/>
              <a:pPr/>
              <a:t>29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On-line procedure for suffix tree </a:t>
            </a: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20737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Input:  string </a:t>
            </a:r>
            <a:r>
              <a:rPr lang="fi-FI" sz="2000" i="1"/>
              <a:t>T = t</a:t>
            </a:r>
            <a:r>
              <a:rPr lang="fi-FI" sz="2000" i="1" baseline="-25000"/>
              <a:t>1</a:t>
            </a:r>
            <a:r>
              <a:rPr lang="fi-FI" sz="2000" i="1"/>
              <a:t>t</a:t>
            </a:r>
            <a:r>
              <a:rPr lang="fi-FI" sz="2000" i="1" baseline="-25000"/>
              <a:t>2 </a:t>
            </a:r>
            <a:r>
              <a:rPr lang="fi-FI" sz="2000" i="1"/>
              <a:t>… t</a:t>
            </a:r>
            <a:r>
              <a:rPr lang="fi-FI" sz="2000" i="1" baseline="-25000"/>
              <a:t>n</a:t>
            </a:r>
            <a:r>
              <a:rPr lang="fi-FI" sz="2000" i="1"/>
              <a:t>$</a:t>
            </a:r>
          </a:p>
          <a:p>
            <a:pPr>
              <a:spcBef>
                <a:spcPct val="50000"/>
              </a:spcBef>
            </a:pPr>
            <a:r>
              <a:rPr lang="fi-FI" sz="2000"/>
              <a:t>Output: </a:t>
            </a:r>
            <a:r>
              <a:rPr lang="fi-FI" sz="2000" i="1"/>
              <a:t>Tree(T)</a:t>
            </a:r>
          </a:p>
          <a:p>
            <a:pPr>
              <a:spcBef>
                <a:spcPct val="50000"/>
              </a:spcBef>
            </a:pPr>
            <a:r>
              <a:rPr lang="fi-FI" sz="2000"/>
              <a:t>Notation: </a:t>
            </a:r>
            <a:r>
              <a:rPr lang="fi-FI" sz="2000" i="1"/>
              <a:t>son(v,</a:t>
            </a:r>
            <a:r>
              <a:rPr lang="el-GR" sz="2000" i="1"/>
              <a:t>α</a:t>
            </a:r>
            <a:r>
              <a:rPr lang="fi-FI" sz="2000" i="1"/>
              <a:t>) = w</a:t>
            </a:r>
            <a:r>
              <a:rPr lang="fi-FI" sz="2000"/>
              <a:t>  iff there is an arc from </a:t>
            </a:r>
            <a:r>
              <a:rPr lang="fi-FI" sz="2000" i="1"/>
              <a:t> v</a:t>
            </a:r>
            <a:r>
              <a:rPr lang="fi-FI" sz="2000"/>
              <a:t>  to  </a:t>
            </a:r>
            <a:r>
              <a:rPr lang="fi-FI" sz="2000" i="1"/>
              <a:t>w  </a:t>
            </a:r>
            <a:r>
              <a:rPr lang="fi-FI" sz="2000"/>
              <a:t>with label  </a:t>
            </a:r>
            <a:r>
              <a:rPr lang="el-GR" sz="2000" i="1"/>
              <a:t>α</a:t>
            </a:r>
            <a:endParaRPr lang="fi-FI" sz="2000" i="1"/>
          </a:p>
          <a:p>
            <a:pPr>
              <a:spcBef>
                <a:spcPct val="50000"/>
              </a:spcBef>
            </a:pPr>
            <a:r>
              <a:rPr lang="fi-FI" sz="2000" i="1"/>
              <a:t>	   son(v,</a:t>
            </a:r>
            <a:r>
              <a:rPr lang="el-GR" sz="2000" i="1"/>
              <a:t>ε</a:t>
            </a:r>
            <a:r>
              <a:rPr lang="fi-FI" sz="2000" i="1"/>
              <a:t>) = v </a:t>
            </a:r>
          </a:p>
          <a:p>
            <a:pPr>
              <a:spcBef>
                <a:spcPct val="50000"/>
              </a:spcBef>
            </a:pPr>
            <a:endParaRPr lang="fi-FI" sz="2000" i="1"/>
          </a:p>
          <a:p>
            <a:pPr>
              <a:spcBef>
                <a:spcPct val="50000"/>
              </a:spcBef>
            </a:pPr>
            <a:r>
              <a:rPr lang="fi-FI" sz="2000"/>
              <a:t>Function</a:t>
            </a:r>
            <a:r>
              <a:rPr lang="fi-FI" sz="2000" i="1"/>
              <a:t> Canonize(v, </a:t>
            </a:r>
            <a:r>
              <a:rPr lang="el-GR" sz="2000" i="1"/>
              <a:t>α</a:t>
            </a:r>
            <a:r>
              <a:rPr lang="fi-FI" sz="2000" i="1"/>
              <a:t>):</a:t>
            </a:r>
          </a:p>
          <a:p>
            <a:pPr>
              <a:spcBef>
                <a:spcPct val="50000"/>
              </a:spcBef>
            </a:pPr>
            <a:r>
              <a:rPr lang="fi-FI" sz="2000" i="1"/>
              <a:t>	</a:t>
            </a:r>
            <a:r>
              <a:rPr lang="fi-FI" sz="2000" b="1"/>
              <a:t>while</a:t>
            </a:r>
            <a:r>
              <a:rPr lang="fi-FI" sz="2000" i="1"/>
              <a:t> son(v, </a:t>
            </a:r>
            <a:r>
              <a:rPr lang="el-GR" sz="2000" i="1"/>
              <a:t>α</a:t>
            </a:r>
            <a:r>
              <a:rPr lang="fi-FI" sz="2000" i="1"/>
              <a:t>´) ≠ 0   </a:t>
            </a:r>
            <a:r>
              <a:rPr lang="fi-FI" sz="2000"/>
              <a:t>where  </a:t>
            </a:r>
            <a:r>
              <a:rPr lang="fi-FI" sz="2000" i="1"/>
              <a:t> </a:t>
            </a:r>
            <a:r>
              <a:rPr lang="el-GR" sz="2000" i="1"/>
              <a:t>α</a:t>
            </a:r>
            <a:r>
              <a:rPr lang="fi-FI" sz="2000" i="1"/>
              <a:t> = </a:t>
            </a:r>
            <a:r>
              <a:rPr lang="el-GR" sz="2000" i="1"/>
              <a:t>α</a:t>
            </a:r>
            <a:r>
              <a:rPr lang="fi-FI" sz="2000" i="1"/>
              <a:t>´ </a:t>
            </a:r>
            <a:r>
              <a:rPr lang="el-GR" sz="2000" i="1"/>
              <a:t>α</a:t>
            </a:r>
            <a:r>
              <a:rPr lang="fi-FI" sz="2000" i="1"/>
              <a:t>´´, | </a:t>
            </a:r>
            <a:r>
              <a:rPr lang="el-GR" sz="2000" i="1"/>
              <a:t>α</a:t>
            </a:r>
            <a:r>
              <a:rPr lang="fi-FI" sz="2000" i="1"/>
              <a:t>´| &gt; 0   </a:t>
            </a:r>
            <a:r>
              <a:rPr lang="fi-FI" sz="2000" b="1"/>
              <a:t>do</a:t>
            </a:r>
          </a:p>
          <a:p>
            <a:pPr>
              <a:spcBef>
                <a:spcPct val="50000"/>
              </a:spcBef>
            </a:pPr>
            <a:r>
              <a:rPr lang="fi-FI" sz="2000" i="1"/>
              <a:t>		v := son(v, </a:t>
            </a:r>
            <a:r>
              <a:rPr lang="el-GR" sz="2000" i="1"/>
              <a:t>α</a:t>
            </a:r>
            <a:r>
              <a:rPr lang="fi-FI" sz="2000" i="1"/>
              <a:t>´);  </a:t>
            </a:r>
            <a:r>
              <a:rPr lang="el-GR" sz="2000" i="1"/>
              <a:t>α</a:t>
            </a:r>
            <a:r>
              <a:rPr lang="fi-FI" sz="2000" i="1"/>
              <a:t> := </a:t>
            </a:r>
            <a:r>
              <a:rPr lang="el-GR" sz="2000" i="1"/>
              <a:t>α</a:t>
            </a:r>
            <a:r>
              <a:rPr lang="fi-FI" sz="2000" i="1"/>
              <a:t>´´</a:t>
            </a:r>
          </a:p>
          <a:p>
            <a:pPr>
              <a:spcBef>
                <a:spcPct val="50000"/>
              </a:spcBef>
            </a:pPr>
            <a:r>
              <a:rPr lang="fi-FI" sz="2000" i="1"/>
              <a:t>	</a:t>
            </a:r>
            <a:r>
              <a:rPr lang="fi-FI" sz="2000" b="1"/>
              <a:t>return</a:t>
            </a:r>
            <a:r>
              <a:rPr lang="fi-FI" sz="2000" i="1"/>
              <a:t> (v, </a:t>
            </a:r>
            <a:r>
              <a:rPr lang="el-GR" sz="2000" i="1"/>
              <a:t>α</a:t>
            </a:r>
            <a:r>
              <a:rPr lang="fi-FI" sz="2000" i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60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Árvore de Sufixo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340768"/>
            <a:ext cx="80772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Árvore enraizada, com n folhas.</a:t>
            </a:r>
          </a:p>
          <a:p>
            <a:pPr>
              <a:lnSpc>
                <a:spcPct val="150000"/>
              </a:lnSpc>
            </a:pPr>
            <a:r>
              <a:rPr lang="pt-BR" dirty="0"/>
              <a:t>Cada aresta é rotulada por um </a:t>
            </a:r>
            <a:r>
              <a:rPr lang="pt-BR" dirty="0" err="1"/>
              <a:t>substring</a:t>
            </a:r>
            <a:r>
              <a:rPr lang="pt-BR" dirty="0"/>
              <a:t> de S.</a:t>
            </a:r>
          </a:p>
          <a:p>
            <a:pPr>
              <a:lnSpc>
                <a:spcPct val="150000"/>
              </a:lnSpc>
            </a:pPr>
            <a:r>
              <a:rPr lang="pt-BR" dirty="0"/>
              <a:t>Arestas que saem de um vértice devem ter rótulos com prefixos diferentes.</a:t>
            </a:r>
          </a:p>
          <a:p>
            <a:pPr>
              <a:lnSpc>
                <a:spcPct val="150000"/>
              </a:lnSpc>
            </a:pPr>
            <a:r>
              <a:rPr lang="pt-BR" dirty="0"/>
              <a:t>Cada folha corresponde a um sufixo de S.</a:t>
            </a:r>
          </a:p>
        </p:txBody>
      </p:sp>
    </p:spTree>
    <p:extLst>
      <p:ext uri="{BB962C8B-B14F-4D97-AF65-F5344CB8AC3E}">
        <p14:creationId xmlns:p14="http://schemas.microsoft.com/office/powerpoint/2010/main" val="31136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8668-ABD9-4F27-BB44-92F788411BE7}" type="slidenum">
              <a:rPr lang="en-US"/>
              <a:pPr/>
              <a:t>30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>
            <a:normAutofit fontScale="90000"/>
          </a:bodyPr>
          <a:lstStyle/>
          <a:p>
            <a:r>
              <a:rPr lang="fi-FI" sz="4000"/>
              <a:t>Suffix-tree on-line: main procedure</a:t>
            </a:r>
            <a:endParaRPr lang="en-US" sz="40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640763" cy="509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/>
              <a:t>     </a:t>
            </a:r>
            <a:r>
              <a:rPr lang="fi-FI" sz="2000"/>
              <a:t>Create </a:t>
            </a:r>
            <a:r>
              <a:rPr lang="fi-FI" sz="2000" i="1"/>
              <a:t>Tree(t</a:t>
            </a:r>
            <a:r>
              <a:rPr lang="fi-FI" sz="2000" i="1" baseline="-25000"/>
              <a:t>1</a:t>
            </a:r>
            <a:r>
              <a:rPr lang="fi-FI" sz="2000" i="1"/>
              <a:t>);   slink(root) := root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/>
              <a:t>     (v, </a:t>
            </a:r>
            <a:r>
              <a:rPr lang="el-GR" sz="2000" i="1"/>
              <a:t>α</a:t>
            </a:r>
            <a:r>
              <a:rPr lang="fi-FI" sz="2000" i="1"/>
              <a:t>) := (root, </a:t>
            </a:r>
            <a:r>
              <a:rPr lang="el-GR" sz="2000" i="1"/>
              <a:t>ε</a:t>
            </a:r>
            <a:r>
              <a:rPr lang="fi-FI" sz="2000" i="1"/>
              <a:t>)    /* (v, </a:t>
            </a:r>
            <a:r>
              <a:rPr lang="el-GR" sz="2000" i="1"/>
              <a:t>α</a:t>
            </a:r>
            <a:r>
              <a:rPr lang="fi-FI" sz="2000" i="1"/>
              <a:t>) </a:t>
            </a:r>
            <a:r>
              <a:rPr lang="fi-FI" sz="2000"/>
              <a:t>is the start node</a:t>
            </a:r>
            <a:r>
              <a:rPr lang="fi-FI" sz="2000" i="1"/>
              <a:t> */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</a:t>
            </a:r>
            <a:r>
              <a:rPr lang="fi-FI" sz="2000" b="1"/>
              <a:t>for</a:t>
            </a:r>
            <a:r>
              <a:rPr lang="fi-FI" sz="2000" i="1"/>
              <a:t> i := 2  </a:t>
            </a:r>
            <a:r>
              <a:rPr lang="fi-FI" sz="2000" b="1"/>
              <a:t>to</a:t>
            </a:r>
            <a:r>
              <a:rPr lang="fi-FI" sz="2000" i="1"/>
              <a:t>  n+1  </a:t>
            </a:r>
            <a:r>
              <a:rPr lang="fi-FI" sz="2000" b="1"/>
              <a:t>do</a:t>
            </a:r>
            <a:r>
              <a:rPr lang="fi-FI" sz="2000" i="1"/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v´ := 0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</a:t>
            </a:r>
            <a:r>
              <a:rPr lang="fi-FI" sz="2000" b="1"/>
              <a:t>while</a:t>
            </a:r>
            <a:r>
              <a:rPr lang="fi-FI" sz="2000" i="1"/>
              <a:t>  </a:t>
            </a:r>
            <a:r>
              <a:rPr lang="fi-FI" sz="2000"/>
              <a:t>there is no arc from </a:t>
            </a:r>
            <a:r>
              <a:rPr lang="fi-FI" sz="2000" i="1"/>
              <a:t> v  </a:t>
            </a:r>
            <a:r>
              <a:rPr lang="fi-FI" sz="2000"/>
              <a:t>with label prefix</a:t>
            </a:r>
            <a:r>
              <a:rPr lang="fi-FI" sz="2000" i="1"/>
              <a:t>  </a:t>
            </a:r>
            <a:r>
              <a:rPr lang="el-GR" sz="2000" i="1"/>
              <a:t>α</a:t>
            </a:r>
            <a:r>
              <a:rPr lang="fi-FI" sz="2000" i="1"/>
              <a:t>t</a:t>
            </a:r>
            <a:r>
              <a:rPr lang="fi-FI" sz="2000" i="1" baseline="-25000"/>
              <a:t>i</a:t>
            </a:r>
            <a:r>
              <a:rPr lang="fi-FI" sz="2000" i="1"/>
              <a:t>   </a:t>
            </a:r>
            <a:r>
              <a:rPr lang="fi-FI" sz="2000" b="1"/>
              <a:t>do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 </a:t>
            </a:r>
            <a:r>
              <a:rPr lang="fi-FI" sz="2000" b="1"/>
              <a:t>if</a:t>
            </a:r>
            <a:r>
              <a:rPr lang="fi-FI" sz="2000" i="1"/>
              <a:t>  </a:t>
            </a:r>
            <a:r>
              <a:rPr lang="el-GR" sz="2000" i="1"/>
              <a:t>α</a:t>
            </a:r>
            <a:r>
              <a:rPr lang="fi-FI" sz="2000" i="1"/>
              <a:t> ≠ </a:t>
            </a:r>
            <a:r>
              <a:rPr lang="el-GR" sz="2000" i="1"/>
              <a:t>ε</a:t>
            </a:r>
            <a:r>
              <a:rPr lang="fi-FI" sz="2000" i="1"/>
              <a:t>  </a:t>
            </a:r>
            <a:r>
              <a:rPr lang="fi-FI" sz="2000" b="1"/>
              <a:t>then</a:t>
            </a:r>
            <a:r>
              <a:rPr lang="fi-FI" sz="2000" i="1"/>
              <a:t>    /* </a:t>
            </a:r>
            <a:r>
              <a:rPr lang="fi-FI" sz="2000"/>
              <a:t>divide the arc</a:t>
            </a:r>
            <a:r>
              <a:rPr lang="fi-FI" sz="2000" i="1"/>
              <a:t> w = son(v, </a:t>
            </a:r>
            <a:r>
              <a:rPr lang="el-GR" sz="2000" i="1"/>
              <a:t>αη</a:t>
            </a:r>
            <a:r>
              <a:rPr lang="fi-FI" sz="2000" i="1"/>
              <a:t>) </a:t>
            </a:r>
            <a:r>
              <a:rPr lang="fi-FI" sz="2000"/>
              <a:t>into two</a:t>
            </a:r>
            <a:r>
              <a:rPr lang="fi-FI" sz="2000" i="1"/>
              <a:t> */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          son(v, </a:t>
            </a:r>
            <a:r>
              <a:rPr lang="el-GR" sz="2000" i="1"/>
              <a:t>α</a:t>
            </a:r>
            <a:r>
              <a:rPr lang="fi-FI" sz="2000" i="1"/>
              <a:t>) := v´´;  son(v´´,t</a:t>
            </a:r>
            <a:r>
              <a:rPr lang="fi-FI" sz="2000" i="1" baseline="-25000"/>
              <a:t>i</a:t>
            </a:r>
            <a:r>
              <a:rPr lang="fi-FI" sz="2000" i="1"/>
              <a:t>) := v´´´;   son(v´´,</a:t>
            </a:r>
            <a:r>
              <a:rPr lang="el-GR" sz="2000" i="1"/>
              <a:t>η</a:t>
            </a:r>
            <a:r>
              <a:rPr lang="fi-FI" sz="2000" i="1"/>
              <a:t>) := w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</a:t>
            </a:r>
            <a:r>
              <a:rPr lang="fi-FI" sz="2000" b="1"/>
              <a:t>else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          son(v,t</a:t>
            </a:r>
            <a:r>
              <a:rPr lang="fi-FI" sz="2000" i="1" baseline="-25000"/>
              <a:t>i</a:t>
            </a:r>
            <a:r>
              <a:rPr lang="fi-FI" sz="2000" i="1"/>
              <a:t>) := v´´´;   v´´ := v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</a:t>
            </a:r>
            <a:r>
              <a:rPr lang="fi-FI" sz="2000" b="1"/>
              <a:t>if </a:t>
            </a:r>
            <a:r>
              <a:rPr lang="fi-FI" sz="2000" i="1"/>
              <a:t> v´ ≠  0  </a:t>
            </a:r>
            <a:r>
              <a:rPr lang="fi-FI" sz="2000" b="1"/>
              <a:t>then</a:t>
            </a:r>
            <a:r>
              <a:rPr lang="fi-FI" sz="2000" i="1"/>
              <a:t>  slink(v´)  :=  v´´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        v´ := v´´;  v := slink(v);  (v, </a:t>
            </a:r>
            <a:r>
              <a:rPr lang="el-GR" sz="2000" i="1"/>
              <a:t>α</a:t>
            </a:r>
            <a:r>
              <a:rPr lang="fi-FI" sz="2000" i="1"/>
              <a:t>) := Canonize(v, </a:t>
            </a:r>
            <a:r>
              <a:rPr lang="el-GR" sz="2000" i="1"/>
              <a:t>α</a:t>
            </a:r>
            <a:r>
              <a:rPr lang="fi-FI" sz="2000" i="1"/>
              <a:t>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</a:t>
            </a:r>
            <a:r>
              <a:rPr lang="fi-FI" sz="2000" b="1"/>
              <a:t>if </a:t>
            </a:r>
            <a:r>
              <a:rPr lang="fi-FI" sz="2000" i="1"/>
              <a:t> v´ ≠  0   </a:t>
            </a:r>
            <a:r>
              <a:rPr lang="fi-FI" sz="2000" b="1"/>
              <a:t>then  </a:t>
            </a:r>
            <a:r>
              <a:rPr lang="fi-FI" sz="2000" i="1"/>
              <a:t>slink(v´) := v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i-FI" sz="2000" i="1"/>
              <a:t>          (v, </a:t>
            </a:r>
            <a:r>
              <a:rPr lang="el-GR" sz="2000" i="1"/>
              <a:t>α</a:t>
            </a:r>
            <a:r>
              <a:rPr lang="fi-FI" sz="2000" i="1"/>
              <a:t>)  := Canonize(v, </a:t>
            </a:r>
            <a:r>
              <a:rPr lang="el-GR" sz="2000" i="1"/>
              <a:t>α</a:t>
            </a:r>
            <a:r>
              <a:rPr lang="fi-FI" sz="2000" i="1"/>
              <a:t>t</a:t>
            </a:r>
            <a:r>
              <a:rPr lang="fi-FI" sz="2000" i="1" baseline="-25000"/>
              <a:t>i</a:t>
            </a:r>
            <a:r>
              <a:rPr lang="fi-FI" sz="2000" i="1"/>
              <a:t>)   /* (v, </a:t>
            </a:r>
            <a:r>
              <a:rPr lang="el-GR" sz="2000" i="1"/>
              <a:t>α</a:t>
            </a:r>
            <a:r>
              <a:rPr lang="fi-FI" sz="2000" i="1"/>
              <a:t>) = start node of the next round */</a:t>
            </a:r>
          </a:p>
        </p:txBody>
      </p:sp>
    </p:spTree>
    <p:extLst>
      <p:ext uri="{BB962C8B-B14F-4D97-AF65-F5344CB8AC3E}">
        <p14:creationId xmlns:p14="http://schemas.microsoft.com/office/powerpoint/2010/main" val="338359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On-line </a:t>
            </a:r>
            <a:r>
              <a:rPr lang="pt-BR" dirty="0" err="1" smtClean="0"/>
              <a:t>construction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suffix</a:t>
            </a:r>
            <a:r>
              <a:rPr lang="pt-BR" dirty="0" smtClean="0"/>
              <a:t> </a:t>
            </a:r>
            <a:r>
              <a:rPr lang="pt-BR" dirty="0" err="1" smtClean="0"/>
              <a:t>trees</a:t>
            </a:r>
            <a:r>
              <a:rPr lang="pt-BR" dirty="0" smtClean="0"/>
              <a:t> – </a:t>
            </a:r>
            <a:r>
              <a:rPr lang="pt-BR" dirty="0" err="1" smtClean="0"/>
              <a:t>Esko</a:t>
            </a:r>
            <a:r>
              <a:rPr lang="pt-BR" dirty="0" smtClean="0"/>
              <a:t> </a:t>
            </a:r>
            <a:r>
              <a:rPr lang="pt-BR" dirty="0" err="1" smtClean="0"/>
              <a:t>Ukkonen</a:t>
            </a:r>
            <a:endParaRPr lang="pt-BR" dirty="0" smtClean="0"/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>
                <a:hlinkClick r:id="rId2"/>
              </a:rPr>
              <a:t>://homepage.usask.ca/~</a:t>
            </a:r>
            <a:r>
              <a:rPr lang="pt-BR" dirty="0" smtClean="0">
                <a:hlinkClick r:id="rId2"/>
              </a:rPr>
              <a:t>ctl271/857/suffix_tree.shtml</a:t>
            </a:r>
            <a:endParaRPr lang="pt-BR" dirty="0" smtClean="0"/>
          </a:p>
          <a:p>
            <a:r>
              <a:rPr lang="pt-BR" dirty="0">
                <a:hlinkClick r:id="rId3"/>
              </a:rPr>
              <a:t>http://stackoverflow.com/questions/10168097/how-and-when-to-create-a-suffix-link-in-suffix-tree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89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29BF-3860-4AF0-BC3C-7428256709E7}" type="slidenum">
              <a:rPr lang="en-US"/>
              <a:pPr/>
              <a:t>4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Suffix trie and suffix tree</a:t>
            </a:r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989263" y="40560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628900" y="44878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15" name="AutoShape 7"/>
          <p:cNvCxnSpPr>
            <a:cxnSpLocks noChangeShapeType="1"/>
            <a:stCxn id="17413" idx="3"/>
            <a:endCxn id="17414" idx="7"/>
          </p:cNvCxnSpPr>
          <p:nvPr/>
        </p:nvCxnSpPr>
        <p:spPr bwMode="auto">
          <a:xfrm flipH="1">
            <a:off x="2752725" y="4179888"/>
            <a:ext cx="257175" cy="328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28900" y="40560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68538" y="49196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18" name="AutoShape 10"/>
          <p:cNvCxnSpPr>
            <a:cxnSpLocks noChangeShapeType="1"/>
            <a:endCxn id="17417" idx="7"/>
          </p:cNvCxnSpPr>
          <p:nvPr/>
        </p:nvCxnSpPr>
        <p:spPr bwMode="auto">
          <a:xfrm flipH="1">
            <a:off x="2392363" y="4611688"/>
            <a:ext cx="257175" cy="328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268538" y="4487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3349625" y="456088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21" name="AutoShape 13"/>
          <p:cNvCxnSpPr>
            <a:cxnSpLocks noChangeShapeType="1"/>
            <a:stCxn id="17413" idx="5"/>
            <a:endCxn id="17420" idx="1"/>
          </p:cNvCxnSpPr>
          <p:nvPr/>
        </p:nvCxnSpPr>
        <p:spPr bwMode="auto">
          <a:xfrm>
            <a:off x="3113088" y="4179888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205163" y="40560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1909763" y="53514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24" name="AutoShape 16"/>
          <p:cNvCxnSpPr>
            <a:cxnSpLocks noChangeShapeType="1"/>
            <a:endCxn id="17423" idx="7"/>
          </p:cNvCxnSpPr>
          <p:nvPr/>
        </p:nvCxnSpPr>
        <p:spPr bwMode="auto">
          <a:xfrm flipH="1">
            <a:off x="2033588" y="5043488"/>
            <a:ext cx="257175" cy="328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909763" y="49196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3709988" y="50847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27" name="AutoShape 19"/>
          <p:cNvCxnSpPr>
            <a:cxnSpLocks noChangeShapeType="1"/>
            <a:stCxn id="17420" idx="5"/>
            <a:endCxn id="17426" idx="1"/>
          </p:cNvCxnSpPr>
          <p:nvPr/>
        </p:nvCxnSpPr>
        <p:spPr bwMode="auto">
          <a:xfrm>
            <a:off x="3473450" y="4683125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65525" y="46323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2989263" y="501332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30" name="AutoShape 22"/>
          <p:cNvCxnSpPr>
            <a:cxnSpLocks noChangeShapeType="1"/>
            <a:stCxn id="17414" idx="5"/>
            <a:endCxn id="17429" idx="1"/>
          </p:cNvCxnSpPr>
          <p:nvPr/>
        </p:nvCxnSpPr>
        <p:spPr bwMode="auto">
          <a:xfrm>
            <a:off x="2752725" y="4611688"/>
            <a:ext cx="257175" cy="422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844800" y="45608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070350" y="558958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33" name="AutoShape 25"/>
          <p:cNvCxnSpPr>
            <a:cxnSpLocks noChangeShapeType="1"/>
            <a:endCxn id="17432" idx="1"/>
          </p:cNvCxnSpPr>
          <p:nvPr/>
        </p:nvCxnSpPr>
        <p:spPr bwMode="auto">
          <a:xfrm>
            <a:off x="3833813" y="5208588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925888" y="51371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1549400" y="578485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36" name="AutoShape 28"/>
          <p:cNvCxnSpPr>
            <a:cxnSpLocks noChangeShapeType="1"/>
            <a:endCxn id="17435" idx="7"/>
          </p:cNvCxnSpPr>
          <p:nvPr/>
        </p:nvCxnSpPr>
        <p:spPr bwMode="auto">
          <a:xfrm flipH="1">
            <a:off x="1673225" y="5476875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49400" y="53530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4429125" y="609441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39" name="AutoShape 31"/>
          <p:cNvCxnSpPr>
            <a:cxnSpLocks noChangeShapeType="1"/>
            <a:endCxn id="17438" idx="1"/>
          </p:cNvCxnSpPr>
          <p:nvPr/>
        </p:nvCxnSpPr>
        <p:spPr bwMode="auto">
          <a:xfrm>
            <a:off x="4192588" y="5713413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284663" y="56419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7441" name="Oval 33"/>
          <p:cNvSpPr>
            <a:spLocks noChangeArrowheads="1"/>
          </p:cNvSpPr>
          <p:nvPr/>
        </p:nvSpPr>
        <p:spPr bwMode="auto">
          <a:xfrm>
            <a:off x="3297238" y="551815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42" name="AutoShape 34"/>
          <p:cNvCxnSpPr>
            <a:cxnSpLocks noChangeShapeType="1"/>
            <a:endCxn id="17441" idx="1"/>
          </p:cNvCxnSpPr>
          <p:nvPr/>
        </p:nvCxnSpPr>
        <p:spPr bwMode="auto">
          <a:xfrm>
            <a:off x="3060700" y="5137150"/>
            <a:ext cx="257175" cy="401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3152775" y="50657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7444" name="Oval 36"/>
          <p:cNvSpPr>
            <a:spLocks noChangeArrowheads="1"/>
          </p:cNvSpPr>
          <p:nvPr/>
        </p:nvSpPr>
        <p:spPr bwMode="auto">
          <a:xfrm>
            <a:off x="1857375" y="631031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45" name="AutoShape 37"/>
          <p:cNvCxnSpPr>
            <a:cxnSpLocks noChangeShapeType="1"/>
            <a:endCxn id="17444" idx="1"/>
          </p:cNvCxnSpPr>
          <p:nvPr/>
        </p:nvCxnSpPr>
        <p:spPr bwMode="auto">
          <a:xfrm>
            <a:off x="1620838" y="5929313"/>
            <a:ext cx="257175" cy="401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1712913" y="58578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</a:t>
            </a:r>
            <a:endParaRPr lang="en-US"/>
          </a:p>
        </p:txBody>
      </p:sp>
      <p:sp>
        <p:nvSpPr>
          <p:cNvPr id="17447" name="Oval 39"/>
          <p:cNvSpPr>
            <a:spLocks noChangeArrowheads="1"/>
          </p:cNvSpPr>
          <p:nvPr/>
        </p:nvSpPr>
        <p:spPr bwMode="auto">
          <a:xfrm>
            <a:off x="6732588" y="40036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48" name="Oval 40"/>
          <p:cNvSpPr>
            <a:spLocks noChangeArrowheads="1"/>
          </p:cNvSpPr>
          <p:nvPr/>
        </p:nvSpPr>
        <p:spPr bwMode="auto">
          <a:xfrm>
            <a:off x="6372225" y="44354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7449" name="AutoShape 41"/>
          <p:cNvCxnSpPr>
            <a:cxnSpLocks noChangeShapeType="1"/>
            <a:stCxn id="17447" idx="3"/>
            <a:endCxn id="17448" idx="7"/>
          </p:cNvCxnSpPr>
          <p:nvPr/>
        </p:nvCxnSpPr>
        <p:spPr bwMode="auto">
          <a:xfrm flipH="1">
            <a:off x="6496050" y="4127500"/>
            <a:ext cx="257175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372225" y="40036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</a:t>
            </a:r>
            <a:endParaRPr lang="en-US"/>
          </a:p>
        </p:txBody>
      </p:sp>
      <p:cxnSp>
        <p:nvCxnSpPr>
          <p:cNvPr id="17452" name="AutoShape 44"/>
          <p:cNvCxnSpPr>
            <a:cxnSpLocks noChangeShapeType="1"/>
            <a:stCxn id="17448" idx="3"/>
          </p:cNvCxnSpPr>
          <p:nvPr/>
        </p:nvCxnSpPr>
        <p:spPr bwMode="auto">
          <a:xfrm flipH="1">
            <a:off x="5724525" y="4559300"/>
            <a:ext cx="668338" cy="1749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5435600" y="4862513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baab</a:t>
            </a:r>
            <a:endParaRPr lang="en-US"/>
          </a:p>
        </p:txBody>
      </p:sp>
      <p:cxnSp>
        <p:nvCxnSpPr>
          <p:cNvPr id="17455" name="AutoShape 47"/>
          <p:cNvCxnSpPr>
            <a:cxnSpLocks noChangeShapeType="1"/>
            <a:stCxn id="17447" idx="5"/>
            <a:endCxn id="17472" idx="0"/>
          </p:cNvCxnSpPr>
          <p:nvPr/>
        </p:nvCxnSpPr>
        <p:spPr bwMode="auto">
          <a:xfrm>
            <a:off x="6856413" y="4127500"/>
            <a:ext cx="1389062" cy="191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7164388" y="428625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baab</a:t>
            </a:r>
            <a:endParaRPr lang="en-US"/>
          </a:p>
        </p:txBody>
      </p:sp>
      <p:cxnSp>
        <p:nvCxnSpPr>
          <p:cNvPr id="17464" name="AutoShape 56"/>
          <p:cNvCxnSpPr>
            <a:cxnSpLocks noChangeShapeType="1"/>
            <a:stCxn id="17448" idx="5"/>
            <a:endCxn id="17475" idx="1"/>
          </p:cNvCxnSpPr>
          <p:nvPr/>
        </p:nvCxnSpPr>
        <p:spPr bwMode="auto">
          <a:xfrm>
            <a:off x="6496050" y="4559300"/>
            <a:ext cx="565150" cy="927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6661150" y="464661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ab</a:t>
            </a:r>
            <a:endParaRPr lang="en-US"/>
          </a:p>
        </p:txBody>
      </p:sp>
      <p:sp>
        <p:nvSpPr>
          <p:cNvPr id="17472" name="Oval 64"/>
          <p:cNvSpPr>
            <a:spLocks noChangeArrowheads="1"/>
          </p:cNvSpPr>
          <p:nvPr/>
        </p:nvSpPr>
        <p:spPr bwMode="auto">
          <a:xfrm>
            <a:off x="8172450" y="60420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75" name="Oval 67"/>
          <p:cNvSpPr>
            <a:spLocks noChangeArrowheads="1"/>
          </p:cNvSpPr>
          <p:nvPr/>
        </p:nvSpPr>
        <p:spPr bwMode="auto">
          <a:xfrm>
            <a:off x="7040563" y="54657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78" name="Oval 70"/>
          <p:cNvSpPr>
            <a:spLocks noChangeArrowheads="1"/>
          </p:cNvSpPr>
          <p:nvPr/>
        </p:nvSpPr>
        <p:spPr bwMode="auto">
          <a:xfrm>
            <a:off x="5600700" y="62579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1258888" y="1628775"/>
            <a:ext cx="2808287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i-FI" sz="2000"/>
              <a:t>abaab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i-FI" sz="2000"/>
              <a:t>baab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i-FI" sz="2000"/>
              <a:t>aab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i-FI" sz="2000"/>
              <a:t>ab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i-FI" sz="2000"/>
              <a:t>b</a:t>
            </a:r>
            <a:endParaRPr lang="en-US" sz="2000"/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2124075" y="34290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400" i="1"/>
              <a:t>Trie(abaab)</a:t>
            </a:r>
            <a:endParaRPr lang="en-US" sz="2400" i="1"/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5724525" y="34290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400" i="1"/>
              <a:t>Tree(abaab)</a:t>
            </a:r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8425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Suffix</a:t>
            </a:r>
            <a:r>
              <a:rPr lang="pt-BR" dirty="0" smtClean="0"/>
              <a:t> </a:t>
            </a:r>
            <a:r>
              <a:rPr lang="pt-BR" dirty="0" err="1" smtClean="0"/>
              <a:t>Tree</a:t>
            </a:r>
            <a:r>
              <a:rPr lang="pt-BR" dirty="0" smtClean="0"/>
              <a:t> para </a:t>
            </a:r>
            <a:r>
              <a:rPr lang="pt-BR" dirty="0"/>
              <a:t>ABABABC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1: ABABABC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2:  BABABC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3:   ABABC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4:    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5:     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6:      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7:       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8:       -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 descr="http://i.stack.imgur.com/QMNz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5976664" cy="408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7956376" y="1156102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1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142619" y="4869160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2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139510" y="2420888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083947" y="364502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4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228184" y="292494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5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229884" y="510214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6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427984" y="5275092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7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267744" y="436510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8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6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AAAB-B480-4FB8-AB03-78D962006A6D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Tree(T</a:t>
            </a:r>
            <a:r>
              <a:rPr lang="fi-FI" dirty="0"/>
              <a:t>) is </a:t>
            </a:r>
            <a:r>
              <a:rPr lang="fi-FI" i="1" dirty="0"/>
              <a:t>full</a:t>
            </a:r>
            <a:r>
              <a:rPr lang="fi-FI" dirty="0"/>
              <a:t> text index</a:t>
            </a:r>
            <a:endParaRPr lang="en-US" dirty="0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H="1">
            <a:off x="4789488" y="1484313"/>
            <a:ext cx="1366837" cy="30972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156325" y="1484313"/>
            <a:ext cx="1584325" cy="30972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4789488" y="4581525"/>
            <a:ext cx="2951162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5653088" y="3284538"/>
            <a:ext cx="576262" cy="12969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6229350" y="3284538"/>
            <a:ext cx="503238" cy="12969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5976938" y="1484313"/>
            <a:ext cx="457200" cy="1800225"/>
          </a:xfrm>
          <a:custGeom>
            <a:avLst/>
            <a:gdLst>
              <a:gd name="T0" fmla="*/ 113 w 288"/>
              <a:gd name="T1" fmla="*/ 0 h 1134"/>
              <a:gd name="T2" fmla="*/ 23 w 288"/>
              <a:gd name="T3" fmla="*/ 363 h 1134"/>
              <a:gd name="T4" fmla="*/ 250 w 288"/>
              <a:gd name="T5" fmla="*/ 680 h 1134"/>
              <a:gd name="T6" fmla="*/ 250 w 288"/>
              <a:gd name="T7" fmla="*/ 998 h 1134"/>
              <a:gd name="T8" fmla="*/ 159 w 288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" h="1134">
                <a:moveTo>
                  <a:pt x="113" y="0"/>
                </a:moveTo>
                <a:cubicBezTo>
                  <a:pt x="56" y="125"/>
                  <a:pt x="0" y="250"/>
                  <a:pt x="23" y="363"/>
                </a:cubicBezTo>
                <a:cubicBezTo>
                  <a:pt x="46" y="476"/>
                  <a:pt x="212" y="574"/>
                  <a:pt x="250" y="680"/>
                </a:cubicBezTo>
                <a:cubicBezTo>
                  <a:pt x="288" y="786"/>
                  <a:pt x="265" y="922"/>
                  <a:pt x="250" y="998"/>
                </a:cubicBezTo>
                <a:cubicBezTo>
                  <a:pt x="235" y="1074"/>
                  <a:pt x="174" y="1111"/>
                  <a:pt x="159" y="1134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643438" y="1387475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400"/>
              <a:t>Tree(T)</a:t>
            </a:r>
            <a:endParaRPr lang="en-US" sz="2400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013450" y="249237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/>
              <a:t>P</a:t>
            </a:r>
            <a:endParaRPr lang="en-US" sz="20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581650" y="45735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b="1"/>
              <a:t>31</a:t>
            </a:r>
            <a:endParaRPr lang="en-US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229350" y="45735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b="1"/>
              <a:t>8</a:t>
            </a:r>
            <a:endParaRPr lang="en-US" b="1"/>
          </a:p>
        </p:txBody>
      </p:sp>
      <p:sp>
        <p:nvSpPr>
          <p:cNvPr id="26637" name="Freeform 13"/>
          <p:cNvSpPr>
            <a:spLocks/>
          </p:cNvSpPr>
          <p:nvPr/>
        </p:nvSpPr>
        <p:spPr bwMode="auto">
          <a:xfrm>
            <a:off x="6132513" y="3284538"/>
            <a:ext cx="241300" cy="1296987"/>
          </a:xfrm>
          <a:custGeom>
            <a:avLst/>
            <a:gdLst>
              <a:gd name="T0" fmla="*/ 61 w 152"/>
              <a:gd name="T1" fmla="*/ 0 h 817"/>
              <a:gd name="T2" fmla="*/ 15 w 152"/>
              <a:gd name="T3" fmla="*/ 318 h 817"/>
              <a:gd name="T4" fmla="*/ 152 w 152"/>
              <a:gd name="T5" fmla="*/ 817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2" h="817">
                <a:moveTo>
                  <a:pt x="61" y="0"/>
                </a:moveTo>
                <a:cubicBezTo>
                  <a:pt x="30" y="91"/>
                  <a:pt x="0" y="182"/>
                  <a:pt x="15" y="318"/>
                </a:cubicBezTo>
                <a:cubicBezTo>
                  <a:pt x="30" y="454"/>
                  <a:pt x="129" y="734"/>
                  <a:pt x="152" y="81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899592" y="2384425"/>
            <a:ext cx="33120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400" dirty="0"/>
              <a:t>P occurs in T at locations 8, 31, …</a:t>
            </a:r>
            <a:endParaRPr lang="en-US" sz="2400" dirty="0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84213" y="5013325"/>
            <a:ext cx="7921625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800" dirty="0"/>
              <a:t>P occurs in T </a:t>
            </a:r>
            <a:r>
              <a:rPr lang="fi-FI" sz="2400" b="1" dirty="0">
                <a:sym typeface="Wingdings" pitchFamily="2" charset="2"/>
              </a:rPr>
              <a:t></a:t>
            </a:r>
            <a:r>
              <a:rPr lang="fi-FI" sz="2800" dirty="0"/>
              <a:t> P is a prefix of some suffix of T </a:t>
            </a:r>
            <a:r>
              <a:rPr lang="fi-FI" sz="2400" b="1" dirty="0">
                <a:sym typeface="Wingdings" pitchFamily="2" charset="2"/>
              </a:rPr>
              <a:t></a:t>
            </a:r>
            <a:r>
              <a:rPr lang="fi-FI" dirty="0"/>
              <a:t> </a:t>
            </a:r>
            <a:r>
              <a:rPr lang="fi-FI" sz="2800" dirty="0"/>
              <a:t>Path for P exists in Tree(T) </a:t>
            </a:r>
            <a:endParaRPr lang="fi-FI" sz="2800" dirty="0"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fi-FI" sz="2800" dirty="0">
                <a:sym typeface="Wingdings" pitchFamily="2" charset="2"/>
              </a:rPr>
              <a:t>All occurrences of P in time O(|P| + #occ)</a:t>
            </a:r>
            <a:endParaRPr lang="en-US" sz="2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97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stack.imgur.com/QMNz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5976664" cy="408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Encontrar ocorrências de AB em ABABABC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1: 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ABABC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2:  BABABC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3:   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4:    BABC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5:     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6:      BC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7:       C</a:t>
            </a:r>
          </a:p>
          <a:p>
            <a:pPr marL="0" indent="0">
              <a:buNone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8:       -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956376" y="1156102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1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142619" y="4869160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2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139510" y="2420888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083947" y="364502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4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228184" y="292494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5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229884" y="510214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6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427984" y="5275092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rgbClr val="C00000"/>
                </a:solidFill>
                <a:latin typeface="Arial Black" pitchFamily="34" charset="0"/>
              </a:rPr>
              <a:t>7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267744" y="4365104"/>
            <a:ext cx="3209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Arial Black" pitchFamily="34" charset="0"/>
              </a:rPr>
              <a:t>8</a:t>
            </a:r>
            <a:endParaRPr lang="pt-BR" sz="1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V="1">
            <a:off x="2428205" y="3094221"/>
            <a:ext cx="1639739" cy="8893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7720793" y="1032411"/>
            <a:ext cx="792088" cy="61671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7903927" y="2281808"/>
            <a:ext cx="792088" cy="61671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5992601" y="2759442"/>
            <a:ext cx="792088" cy="61671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8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idéia</a:t>
            </a:r>
            <a:r>
              <a:rPr lang="pt-BR" dirty="0" smtClean="0"/>
              <a:t> de partir de T</a:t>
            </a:r>
            <a:r>
              <a:rPr lang="pt-BR" baseline="30000" dirty="0" smtClean="0"/>
              <a:t>i-1</a:t>
            </a:r>
            <a:r>
              <a:rPr lang="pt-BR" dirty="0" smtClean="0"/>
              <a:t> para T</a:t>
            </a:r>
            <a:r>
              <a:rPr lang="pt-BR" baseline="30000" dirty="0" smtClean="0"/>
              <a:t>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De </a:t>
            </a:r>
            <a:r>
              <a:rPr lang="pt-BR" dirty="0" err="1"/>
              <a:t>STrie</a:t>
            </a:r>
            <a:r>
              <a:rPr lang="pt-BR" dirty="0"/>
              <a:t>(T</a:t>
            </a:r>
            <a:r>
              <a:rPr lang="pt-BR" baseline="30000" dirty="0"/>
              <a:t>i-1</a:t>
            </a:r>
            <a:r>
              <a:rPr lang="pt-BR" dirty="0"/>
              <a:t>) para </a:t>
            </a:r>
            <a:r>
              <a:rPr lang="pt-BR" dirty="0" err="1"/>
              <a:t>STrie</a:t>
            </a:r>
            <a:r>
              <a:rPr lang="pt-BR" dirty="0"/>
              <a:t>(T</a:t>
            </a:r>
            <a:r>
              <a:rPr lang="pt-BR" baseline="30000" dirty="0"/>
              <a:t>i</a:t>
            </a:r>
            <a:r>
              <a:rPr lang="pt-BR" dirty="0"/>
              <a:t>)</a:t>
            </a:r>
            <a:endParaRPr lang="pt-BR" dirty="0" smtClean="0"/>
          </a:p>
          <a:p>
            <a:pPr lvl="1"/>
            <a:r>
              <a:rPr lang="pt-BR" dirty="0" smtClean="0"/>
              <a:t>Insere dois diferentes grupos de transições-t</a:t>
            </a:r>
            <a:r>
              <a:rPr lang="pt-BR" baseline="-25000" dirty="0" smtClean="0"/>
              <a:t>i</a:t>
            </a:r>
            <a:endParaRPr lang="pt-BR" dirty="0" smtClean="0"/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Estados limitantes recebem uma transição : estados folhas são expandidos em uma ramo já existente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Estados não-folhas, deixam de ser pontos ativos e abrem novo ramo com a nova transição.</a:t>
            </a:r>
          </a:p>
          <a:p>
            <a:r>
              <a:rPr lang="pt-BR" dirty="0"/>
              <a:t>De </a:t>
            </a:r>
            <a:r>
              <a:rPr lang="pt-BR" dirty="0" err="1" smtClean="0"/>
              <a:t>STree</a:t>
            </a:r>
            <a:r>
              <a:rPr lang="pt-BR" dirty="0" smtClean="0"/>
              <a:t>(T</a:t>
            </a:r>
            <a:r>
              <a:rPr lang="pt-BR" baseline="30000" dirty="0" smtClean="0"/>
              <a:t>i-1</a:t>
            </a:r>
            <a:r>
              <a:rPr lang="pt-BR" dirty="0"/>
              <a:t>) para </a:t>
            </a:r>
            <a:r>
              <a:rPr lang="pt-BR" dirty="0" err="1" smtClean="0"/>
              <a:t>STree</a:t>
            </a:r>
            <a:r>
              <a:rPr lang="pt-BR" dirty="0" smtClean="0"/>
              <a:t>(T</a:t>
            </a:r>
            <a:r>
              <a:rPr lang="pt-BR" baseline="30000" dirty="0" smtClean="0"/>
              <a:t>i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Também, insere </a:t>
            </a:r>
            <a:r>
              <a:rPr lang="pt-BR" dirty="0"/>
              <a:t>dois diferentes grupos de </a:t>
            </a:r>
            <a:r>
              <a:rPr lang="pt-BR" dirty="0" smtClean="0"/>
              <a:t>transições-t</a:t>
            </a:r>
            <a:r>
              <a:rPr lang="pt-BR" baseline="-25000" dirty="0" smtClean="0"/>
              <a:t>i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A expansão do ramo é substituída pela atualização do ponteiro final de cada transição que represente o </a:t>
            </a:r>
            <a:r>
              <a:rPr lang="pt-BR" dirty="0" err="1" smtClean="0"/>
              <a:t>branch</a:t>
            </a:r>
            <a:r>
              <a:rPr lang="pt-BR" dirty="0" smtClean="0"/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Cria-se novos </a:t>
            </a:r>
            <a:r>
              <a:rPr lang="pt-BR" dirty="0" err="1" smtClean="0"/>
              <a:t>branches</a:t>
            </a:r>
            <a:r>
              <a:rPr lang="pt-BR" dirty="0" smtClean="0"/>
              <a:t> começando a partir de estados </a:t>
            </a:r>
            <a:r>
              <a:rPr lang="pt-BR" dirty="0" err="1" smtClean="0"/>
              <a:t>s</a:t>
            </a:r>
            <a:r>
              <a:rPr lang="pt-BR" baseline="-25000" dirty="0" err="1" smtClean="0"/>
              <a:t>h</a:t>
            </a:r>
            <a:r>
              <a:rPr lang="pt-BR" dirty="0" smtClean="0"/>
              <a:t> encontrados através de </a:t>
            </a:r>
            <a:r>
              <a:rPr lang="pt-BR" dirty="0" err="1" smtClean="0"/>
              <a:t>suffix</a:t>
            </a:r>
            <a:r>
              <a:rPr lang="pt-BR" dirty="0" smtClean="0"/>
              <a:t> links.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75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6"/>
            <a:ext cx="6984776" cy="6842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38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</TotalTime>
  <Words>1513</Words>
  <Application>Microsoft Office PowerPoint</Application>
  <PresentationFormat>Apresentação na tela (4:3)</PresentationFormat>
  <Paragraphs>328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Origem</vt:lpstr>
      <vt:lpstr>Construção de Árvores de Sufixos</vt:lpstr>
      <vt:lpstr>Overview</vt:lpstr>
      <vt:lpstr>Árvore de Sufixo</vt:lpstr>
      <vt:lpstr>Suffix trie and suffix tree</vt:lpstr>
      <vt:lpstr>Suffix Tree para ABABABC</vt:lpstr>
      <vt:lpstr>Tree(T) is full text index</vt:lpstr>
      <vt:lpstr>Encontrar ocorrências de AB em ABABABC</vt:lpstr>
      <vt:lpstr>A idéia de partir de Ti-1 para Ti</vt:lpstr>
      <vt:lpstr>Apresentação do PowerPoint</vt:lpstr>
      <vt:lpstr>Notações - STrie</vt:lpstr>
      <vt:lpstr>Notações - STree</vt:lpstr>
      <vt:lpstr>Algoritmo do Artigo: Construction</vt:lpstr>
      <vt:lpstr>Procedure update</vt:lpstr>
      <vt:lpstr>Procedure test-and-split</vt:lpstr>
      <vt:lpstr>Procedure canonize</vt:lpstr>
      <vt:lpstr>Implementação do Algoritmo</vt:lpstr>
      <vt:lpstr>On-line construction of Trie(T)</vt:lpstr>
      <vt:lpstr>Trie(abaab)</vt:lpstr>
      <vt:lpstr>Trie(abaab)</vt:lpstr>
      <vt:lpstr>Trie(abaab)</vt:lpstr>
      <vt:lpstr>Trie(abaab)</vt:lpstr>
      <vt:lpstr>Trie(abaab)</vt:lpstr>
      <vt:lpstr>What happens in Trie(Pi) =&gt; Trie(Pi+1) ?</vt:lpstr>
      <vt:lpstr>On-line procedure for suffix trie</vt:lpstr>
      <vt:lpstr>Suffix trees on-line</vt:lpstr>
      <vt:lpstr>Implicit and real nodes</vt:lpstr>
      <vt:lpstr>Implicit node</vt:lpstr>
      <vt:lpstr>Suffix links and open arcs</vt:lpstr>
      <vt:lpstr>On-line procedure for suffix tree </vt:lpstr>
      <vt:lpstr>Suffix-tree on-line: main procedure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Construção de Árvores de Sufixos</dc:title>
  <dc:creator>Francisco</dc:creator>
  <cp:lastModifiedBy>Francisco</cp:lastModifiedBy>
  <cp:revision>28</cp:revision>
  <dcterms:created xsi:type="dcterms:W3CDTF">2012-04-27T02:25:00Z</dcterms:created>
  <dcterms:modified xsi:type="dcterms:W3CDTF">2012-04-27T05:04:07Z</dcterms:modified>
</cp:coreProperties>
</file>